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heme/theme2.xml" ContentType="application/vnd.openxmlformats-officedocument.them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4.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5.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6.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7.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8.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9.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10.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11.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12.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13.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14.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15.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16.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17.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96" r:id="rId2"/>
    <p:sldId id="297" r:id="rId3"/>
    <p:sldId id="299" r:id="rId4"/>
    <p:sldId id="327" r:id="rId5"/>
    <p:sldId id="300" r:id="rId6"/>
    <p:sldId id="301" r:id="rId7"/>
    <p:sldId id="302" r:id="rId8"/>
    <p:sldId id="328" r:id="rId9"/>
    <p:sldId id="305" r:id="rId10"/>
    <p:sldId id="307" r:id="rId11"/>
    <p:sldId id="308" r:id="rId12"/>
    <p:sldId id="330" r:id="rId13"/>
    <p:sldId id="309" r:id="rId14"/>
    <p:sldId id="313" r:id="rId15"/>
    <p:sldId id="314" r:id="rId16"/>
    <p:sldId id="315" r:id="rId17"/>
    <p:sldId id="333" r:id="rId18"/>
    <p:sldId id="334" r:id="rId19"/>
    <p:sldId id="317" r:id="rId20"/>
    <p:sldId id="319" r:id="rId21"/>
    <p:sldId id="321" r:id="rId22"/>
    <p:sldId id="322" r:id="rId23"/>
    <p:sldId id="324" r:id="rId24"/>
    <p:sldId id="332" r:id="rId25"/>
    <p:sldId id="331" r:id="rId26"/>
    <p:sldId id="335" r:id="rId27"/>
    <p:sldId id="326" r:id="rId28"/>
  </p:sldIdLst>
  <p:sldSz cx="9144000" cy="5143500" type="screen16x9"/>
  <p:notesSz cx="6858000" cy="9144000"/>
  <p:embeddedFontLst>
    <p:embeddedFont>
      <p:font typeface="Arial Unicode MS" panose="020B0604020202020204" pitchFamily="34" charset="-122"/>
      <p:regular r:id="rId30"/>
    </p:embeddedFont>
    <p:embeddedFont>
      <p:font typeface="Nunito Light" pitchFamily="2" charset="0"/>
      <p:regular r:id="rId31"/>
      <p:italic r:id="rId32"/>
    </p:embeddedFont>
    <p:embeddedFont>
      <p:font typeface="Poppins" panose="00000500000000000000" pitchFamily="2" charset="0"/>
      <p:regular r:id="rId33"/>
      <p:bold r:id="rId34"/>
      <p:italic r:id="rId35"/>
      <p:boldItalic r:id="rId36"/>
    </p:embeddedFont>
    <p:embeddedFont>
      <p:font typeface="微软雅黑" panose="020B0503020204020204" pitchFamily="34" charset="-122"/>
      <p:regular r:id="rId37"/>
      <p:bold r:id="rId38"/>
    </p:embeddedFont>
  </p:embeddedFontLst>
  <p:custDataLst>
    <p:tags r:id="rId3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00" userDrawn="1">
          <p15:clr>
            <a:srgbClr val="747775"/>
          </p15:clr>
        </p15:guide>
        <p15:guide id="2" pos="2859" userDrawn="1">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83810881" name="WPS_1679281038" initials="W" lastIdx="1" clrIdx="2"/>
  <p:cmAuthor id="1" name="123" initials="1"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38" d="100"/>
          <a:sy n="138" d="100"/>
        </p:scale>
        <p:origin x="300" y="84"/>
      </p:cViewPr>
      <p:guideLst>
        <p:guide orient="horz" pos="1700"/>
        <p:guide pos="28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5d534253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5d53425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ADC9892B-1E2F-6FDE-9B0F-AAF44D3383F4}"/>
            </a:ext>
          </a:extLst>
        </p:cNvPr>
        <p:cNvGrpSpPr/>
        <p:nvPr/>
      </p:nvGrpSpPr>
      <p:grpSpPr>
        <a:xfrm>
          <a:off x="0" y="0"/>
          <a:ext cx="0" cy="0"/>
          <a:chOff x="0" y="0"/>
          <a:chExt cx="0" cy="0"/>
        </a:xfrm>
      </p:grpSpPr>
      <p:sp>
        <p:nvSpPr>
          <p:cNvPr id="257" name="Google Shape;257;g54dda1946d_6_308:notes">
            <a:extLst>
              <a:ext uri="{FF2B5EF4-FFF2-40B4-BE49-F238E27FC236}">
                <a16:creationId xmlns:a16="http://schemas.microsoft.com/office/drawing/2014/main" id="{38D22D80-E2F6-3C30-C8C5-C624C3FC83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a:extLst>
              <a:ext uri="{FF2B5EF4-FFF2-40B4-BE49-F238E27FC236}">
                <a16:creationId xmlns:a16="http://schemas.microsoft.com/office/drawing/2014/main" id="{14C418E0-8122-E2B7-B034-7CDABD8E80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77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sz="1200" i="1">
              <a:solidFill>
                <a:srgbClr val="595959"/>
              </a:solidFill>
              <a:latin typeface="Anaheim"/>
              <a:ea typeface="Anaheim"/>
              <a:cs typeface="Anaheim"/>
              <a:sym typeface="Anahei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Master" Target="../slideMasters/slideMaster1.xml"/><Relationship Id="rId4"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slideMaster" Target="../slideMasters/slideMaster1.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10" Type="http://schemas.openxmlformats.org/officeDocument/2006/relationships/slideMaster" Target="../slideMasters/slideMaster1.xml"/><Relationship Id="rId4" Type="http://schemas.openxmlformats.org/officeDocument/2006/relationships/tags" Target="../tags/tag83.xml"/><Relationship Id="rId9" Type="http://schemas.openxmlformats.org/officeDocument/2006/relationships/tags" Target="../tags/tag88.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tags" Target="../tags/tag100.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slideMaster" Target="../slideMasters/slideMaster1.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 Type="http://schemas.openxmlformats.org/officeDocument/2006/relationships/tags" Target="../tags/tag103.xml"/><Relationship Id="rId16" Type="http://schemas.openxmlformats.org/officeDocument/2006/relationships/tags" Target="../tags/tag117.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bit.ly/2TyoMsr" TargetMode="External"/><Relationship Id="rId3" Type="http://schemas.openxmlformats.org/officeDocument/2006/relationships/tags" Target="../tags/tag121.xml"/><Relationship Id="rId7" Type="http://schemas.openxmlformats.org/officeDocument/2006/relationships/hyperlink" Target="https://bit.ly/3A1uf1Q" TargetMode="Externa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Master" Target="../slideMasters/slideMaster1.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slideMaster" Target="../slideMasters/slideMaster1.xml"/><Relationship Id="rId4" Type="http://schemas.openxmlformats.org/officeDocument/2006/relationships/tags" Target="../tags/tag12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1.xml"/><Relationship Id="rId4" Type="http://schemas.openxmlformats.org/officeDocument/2006/relationships/tags" Target="../tags/tag13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slideMaster" Target="../slideMasters/slideMaster1.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tags" Target="../tags/tag148.xml"/><Relationship Id="rId2" Type="http://schemas.openxmlformats.org/officeDocument/2006/relationships/tags" Target="../tags/tag133.xml"/><Relationship Id="rId16" Type="http://schemas.openxmlformats.org/officeDocument/2006/relationships/tags" Target="../tags/tag147.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tags" Target="../tags/tag14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slideMaster" Target="../slideMasters/slideMaster1.xml"/><Relationship Id="rId4" Type="http://schemas.openxmlformats.org/officeDocument/2006/relationships/tags" Target="../tags/tag21.xml"/><Relationship Id="rId9"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Master" Target="../slideMasters/slideMaster1.xml"/><Relationship Id="rId5" Type="http://schemas.openxmlformats.org/officeDocument/2006/relationships/tags" Target="../tags/tag31.xml"/><Relationship Id="rId4" Type="http://schemas.openxmlformats.org/officeDocument/2006/relationships/tags" Target="../tags/tag30.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1.xml"/><Relationship Id="rId4" Type="http://schemas.openxmlformats.org/officeDocument/2006/relationships/tags" Target="../tags/tag4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custDataLst>
              <p:tags r:id="rId1"/>
            </p:custDataLst>
          </p:nvPr>
        </p:nvSpPr>
        <p:spPr>
          <a:xfrm>
            <a:off x="2080675" y="1687650"/>
            <a:ext cx="6350100" cy="14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custDataLst>
              <p:tags r:id="rId2"/>
            </p:custDataLst>
          </p:nvPr>
        </p:nvSpPr>
        <p:spPr>
          <a:xfrm>
            <a:off x="2080675" y="3183000"/>
            <a:ext cx="635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custDataLst>
              <p:tags r:id="rId3"/>
            </p:custDataLst>
          </p:nvPr>
        </p:nvSpPr>
        <p:spPr>
          <a:xfrm>
            <a:off x="0" y="0"/>
            <a:ext cx="172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custDataLst>
              <p:tags r:id="rId4"/>
            </p:custDataLst>
          </p:nvPr>
        </p:nvCxnSpPr>
        <p:spPr>
          <a:xfrm>
            <a:off x="8680750"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5"/>
        <p:cNvGrpSpPr/>
        <p:nvPr/>
      </p:nvGrpSpPr>
      <p:grpSpPr>
        <a:xfrm>
          <a:off x="0" y="0"/>
          <a:ext cx="0" cy="0"/>
          <a:chOff x="0" y="0"/>
          <a:chExt cx="0" cy="0"/>
        </a:xfrm>
      </p:grpSpPr>
      <p:sp>
        <p:nvSpPr>
          <p:cNvPr id="96" name="Google Shape;96;p14"/>
          <p:cNvSpPr/>
          <p:nvPr>
            <p:custDataLst>
              <p:tags r:id="rId1"/>
            </p:custDataLst>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title"/>
            <p:custDataLst>
              <p:tags r:id="rId2"/>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8" name="Google Shape;98;p14"/>
          <p:cNvCxnSpPr/>
          <p:nvPr>
            <p:custDataLst>
              <p:tags r:id="rId3"/>
            </p:custDataLst>
          </p:nvPr>
        </p:nvCxnSpPr>
        <p:spPr>
          <a:xfrm>
            <a:off x="8783850"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99" name="Google Shape;99;p14"/>
          <p:cNvGrpSpPr/>
          <p:nvPr/>
        </p:nvGrpSpPr>
        <p:grpSpPr>
          <a:xfrm>
            <a:off x="1501085" y="4854300"/>
            <a:ext cx="7698000" cy="0"/>
            <a:chOff x="2220050" y="1547100"/>
            <a:chExt cx="7698000" cy="0"/>
          </a:xfrm>
        </p:grpSpPr>
        <p:cxnSp>
          <p:nvCxnSpPr>
            <p:cNvPr id="100" name="Google Shape;100;p14"/>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01" name="Google Shape;101;p14"/>
            <p:cNvCxnSpPr/>
            <p:nvPr>
              <p:custDataLst>
                <p:tags r:id="rId5"/>
              </p:custDataLst>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02"/>
        <p:cNvGrpSpPr/>
        <p:nvPr/>
      </p:nvGrpSpPr>
      <p:grpSpPr>
        <a:xfrm>
          <a:off x="0" y="0"/>
          <a:ext cx="0" cy="0"/>
          <a:chOff x="0" y="0"/>
          <a:chExt cx="0" cy="0"/>
        </a:xfrm>
      </p:grpSpPr>
      <p:sp>
        <p:nvSpPr>
          <p:cNvPr id="103" name="Google Shape;103;p15"/>
          <p:cNvSpPr>
            <a:spLocks noGrp="1"/>
          </p:cNvSpPr>
          <p:nvPr>
            <p:ph type="pic" idx="2"/>
            <p:custDataLst>
              <p:tags r:id="rId1"/>
            </p:custDataLst>
          </p:nvPr>
        </p:nvSpPr>
        <p:spPr>
          <a:xfrm>
            <a:off x="1377525" y="0"/>
            <a:ext cx="3802500" cy="3033900"/>
          </a:xfrm>
          <a:prstGeom prst="rect">
            <a:avLst/>
          </a:prstGeom>
          <a:noFill/>
          <a:ln>
            <a:noFill/>
          </a:ln>
        </p:spPr>
      </p:sp>
      <p:sp>
        <p:nvSpPr>
          <p:cNvPr id="104" name="Google Shape;104;p15"/>
          <p:cNvSpPr>
            <a:spLocks noGrp="1"/>
          </p:cNvSpPr>
          <p:nvPr>
            <p:ph type="pic" idx="3"/>
            <p:custDataLst>
              <p:tags r:id="rId2"/>
            </p:custDataLst>
          </p:nvPr>
        </p:nvSpPr>
        <p:spPr>
          <a:xfrm>
            <a:off x="5516825" y="-23825"/>
            <a:ext cx="3643800" cy="5167200"/>
          </a:xfrm>
          <a:prstGeom prst="rect">
            <a:avLst/>
          </a:prstGeom>
          <a:noFill/>
          <a:ln>
            <a:noFill/>
          </a:ln>
        </p:spPr>
      </p:sp>
      <p:sp>
        <p:nvSpPr>
          <p:cNvPr id="105" name="Google Shape;105;p15"/>
          <p:cNvSpPr/>
          <p:nvPr>
            <p:custDataLst>
              <p:tags r:id="rId3"/>
            </p:custDataLst>
          </p:nvPr>
        </p:nvSpPr>
        <p:spPr>
          <a:xfrm>
            <a:off x="0" y="0"/>
            <a:ext cx="104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5"/>
          <p:cNvCxnSpPr/>
          <p:nvPr>
            <p:custDataLst>
              <p:tags r:id="rId4"/>
            </p:custDataLst>
          </p:nvPr>
        </p:nvCxnSpPr>
        <p:spPr>
          <a:xfrm>
            <a:off x="88055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5"/>
          <p:cNvSpPr txBox="1">
            <a:spLocks noGrp="1"/>
          </p:cNvSpPr>
          <p:nvPr>
            <p:ph type="title"/>
            <p:custDataLst>
              <p:tags r:id="rId5"/>
            </p:custDataLst>
          </p:nvPr>
        </p:nvSpPr>
        <p:spPr>
          <a:xfrm>
            <a:off x="1377513" y="3108350"/>
            <a:ext cx="3802500" cy="62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custDataLst>
              <p:tags r:id="rId6"/>
            </p:custDataLst>
          </p:nvPr>
        </p:nvSpPr>
        <p:spPr>
          <a:xfrm>
            <a:off x="1377513" y="3679400"/>
            <a:ext cx="3802500" cy="9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09"/>
        <p:cNvGrpSpPr/>
        <p:nvPr/>
      </p:nvGrpSpPr>
      <p:grpSpPr>
        <a:xfrm>
          <a:off x="0" y="0"/>
          <a:ext cx="0" cy="0"/>
          <a:chOff x="0" y="0"/>
          <a:chExt cx="0" cy="0"/>
        </a:xfrm>
      </p:grpSpPr>
      <p:sp>
        <p:nvSpPr>
          <p:cNvPr id="110" name="Google Shape;110;p16"/>
          <p:cNvSpPr txBox="1">
            <a:spLocks noGrp="1"/>
          </p:cNvSpPr>
          <p:nvPr>
            <p:ph type="title"/>
            <p:custDataLst>
              <p:tags r:id="rId1"/>
            </p:custDataLst>
          </p:nvPr>
        </p:nvSpPr>
        <p:spPr>
          <a:xfrm>
            <a:off x="6071025" y="539500"/>
            <a:ext cx="23598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6"/>
          <p:cNvSpPr txBox="1">
            <a:spLocks noGrp="1"/>
          </p:cNvSpPr>
          <p:nvPr>
            <p:ph type="subTitle" idx="1"/>
            <p:custDataLst>
              <p:tags r:id="rId2"/>
            </p:custDataLst>
          </p:nvPr>
        </p:nvSpPr>
        <p:spPr>
          <a:xfrm>
            <a:off x="6071025" y="1570750"/>
            <a:ext cx="23598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2" name="Google Shape;112;p16"/>
          <p:cNvSpPr>
            <a:spLocks noGrp="1"/>
          </p:cNvSpPr>
          <p:nvPr>
            <p:ph type="pic" idx="2"/>
            <p:custDataLst>
              <p:tags r:id="rId3"/>
            </p:custDataLst>
          </p:nvPr>
        </p:nvSpPr>
        <p:spPr>
          <a:xfrm>
            <a:off x="0" y="0"/>
            <a:ext cx="3428100" cy="5143500"/>
          </a:xfrm>
          <a:prstGeom prst="rect">
            <a:avLst/>
          </a:prstGeom>
          <a:noFill/>
          <a:ln>
            <a:noFill/>
          </a:ln>
        </p:spPr>
      </p:sp>
      <p:sp>
        <p:nvSpPr>
          <p:cNvPr id="113" name="Google Shape;113;p16"/>
          <p:cNvSpPr>
            <a:spLocks noGrp="1"/>
          </p:cNvSpPr>
          <p:nvPr>
            <p:ph type="pic" idx="3"/>
            <p:custDataLst>
              <p:tags r:id="rId4"/>
            </p:custDataLst>
          </p:nvPr>
        </p:nvSpPr>
        <p:spPr>
          <a:xfrm>
            <a:off x="3690500" y="3066625"/>
            <a:ext cx="4705500" cy="2076900"/>
          </a:xfrm>
          <a:prstGeom prst="rect">
            <a:avLst/>
          </a:prstGeom>
          <a:noFill/>
          <a:ln>
            <a:noFill/>
          </a:ln>
        </p:spPr>
      </p:sp>
      <p:sp>
        <p:nvSpPr>
          <p:cNvPr id="114" name="Google Shape;114;p16"/>
          <p:cNvSpPr>
            <a:spLocks noGrp="1"/>
          </p:cNvSpPr>
          <p:nvPr>
            <p:ph type="pic" idx="4"/>
            <p:custDataLst>
              <p:tags r:id="rId5"/>
            </p:custDataLst>
          </p:nvPr>
        </p:nvSpPr>
        <p:spPr>
          <a:xfrm>
            <a:off x="3690375" y="0"/>
            <a:ext cx="2285700" cy="2826300"/>
          </a:xfrm>
          <a:prstGeom prst="rect">
            <a:avLst/>
          </a:prstGeom>
          <a:noFill/>
          <a:ln>
            <a:noFill/>
          </a:ln>
        </p:spPr>
      </p:sp>
      <p:sp>
        <p:nvSpPr>
          <p:cNvPr id="115" name="Google Shape;115;p16"/>
          <p:cNvSpPr/>
          <p:nvPr>
            <p:custDataLst>
              <p:tags r:id="rId6"/>
            </p:custDataLst>
          </p:nvPr>
        </p:nvSpPr>
        <p:spPr>
          <a:xfrm>
            <a:off x="8947250" y="0"/>
            <a:ext cx="196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6"/>
          <p:cNvCxnSpPr/>
          <p:nvPr>
            <p:custDataLst>
              <p:tags r:id="rId7"/>
            </p:custDataLst>
          </p:nvPr>
        </p:nvCxnSpPr>
        <p:spPr>
          <a:xfrm>
            <a:off x="414894"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17"/>
        <p:cNvGrpSpPr/>
        <p:nvPr/>
      </p:nvGrpSpPr>
      <p:grpSpPr>
        <a:xfrm>
          <a:off x="0" y="0"/>
          <a:ext cx="0" cy="0"/>
          <a:chOff x="0" y="0"/>
          <a:chExt cx="0" cy="0"/>
        </a:xfrm>
      </p:grpSpPr>
      <p:sp>
        <p:nvSpPr>
          <p:cNvPr id="118" name="Google Shape;118;p17"/>
          <p:cNvSpPr txBox="1">
            <a:spLocks noGrp="1"/>
          </p:cNvSpPr>
          <p:nvPr>
            <p:ph type="title"/>
            <p:custDataLst>
              <p:tags r:id="rId1"/>
            </p:custDataLst>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custDataLst>
              <p:tags r:id="rId2"/>
            </p:custDataLst>
          </p:nvPr>
        </p:nvSpPr>
        <p:spPr>
          <a:xfrm>
            <a:off x="713250" y="1257575"/>
            <a:ext cx="7717500" cy="275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0" name="Google Shape;120;p17"/>
          <p:cNvSpPr/>
          <p:nvPr>
            <p:custDataLst>
              <p:tags r:id="rId3"/>
            </p:custDataLst>
          </p:nvPr>
        </p:nvSpPr>
        <p:spPr>
          <a:xfrm>
            <a:off x="0" y="0"/>
            <a:ext cx="59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 name="Google Shape;121;p17"/>
          <p:cNvCxnSpPr/>
          <p:nvPr>
            <p:custDataLst>
              <p:tags r:id="rId4"/>
            </p:custDataLst>
          </p:nvPr>
        </p:nvCxnSpPr>
        <p:spPr>
          <a:xfrm>
            <a:off x="873557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22" name="Google Shape;122;p17"/>
          <p:cNvGrpSpPr/>
          <p:nvPr/>
        </p:nvGrpSpPr>
        <p:grpSpPr>
          <a:xfrm>
            <a:off x="3886675" y="4976075"/>
            <a:ext cx="5341800" cy="0"/>
            <a:chOff x="2220050" y="1547100"/>
            <a:chExt cx="5341800" cy="0"/>
          </a:xfrm>
        </p:grpSpPr>
        <p:cxnSp>
          <p:nvCxnSpPr>
            <p:cNvPr id="123" name="Google Shape;123;p17"/>
            <p:cNvCxnSpPr/>
            <p:nvPr>
              <p:custDataLst>
                <p:tags r:id="rId5"/>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24" name="Google Shape;124;p17"/>
            <p:cNvCxnSpPr/>
            <p:nvPr>
              <p:custDataLst>
                <p:tags r:id="rId6"/>
              </p:custDataLst>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125"/>
        <p:cNvGrpSpPr/>
        <p:nvPr/>
      </p:nvGrpSpPr>
      <p:grpSpPr>
        <a:xfrm>
          <a:off x="0" y="0"/>
          <a:ext cx="0" cy="0"/>
          <a:chOff x="0" y="0"/>
          <a:chExt cx="0" cy="0"/>
        </a:xfrm>
      </p:grpSpPr>
      <p:sp>
        <p:nvSpPr>
          <p:cNvPr id="126" name="Google Shape;126;p18"/>
          <p:cNvSpPr txBox="1">
            <a:spLocks noGrp="1"/>
          </p:cNvSpPr>
          <p:nvPr>
            <p:ph type="title"/>
            <p:custDataLst>
              <p:tags r:id="rId1"/>
            </p:custDataLst>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8"/>
          <p:cNvSpPr txBox="1">
            <a:spLocks noGrp="1"/>
          </p:cNvSpPr>
          <p:nvPr>
            <p:ph type="body" idx="1"/>
            <p:custDataLst>
              <p:tags r:id="rId2"/>
            </p:custDataLst>
          </p:nvPr>
        </p:nvSpPr>
        <p:spPr>
          <a:xfrm>
            <a:off x="713250" y="1017725"/>
            <a:ext cx="7717500" cy="378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28" name="Google Shape;128;p18"/>
          <p:cNvSpPr/>
          <p:nvPr>
            <p:custDataLst>
              <p:tags r:id="rId3"/>
            </p:custDataLst>
          </p:nvPr>
        </p:nvSpPr>
        <p:spPr>
          <a:xfrm>
            <a:off x="0" y="0"/>
            <a:ext cx="18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8"/>
          <p:cNvCxnSpPr/>
          <p:nvPr>
            <p:custDataLst>
              <p:tags r:id="rId4"/>
            </p:custDataLst>
          </p:nvPr>
        </p:nvCxnSpPr>
        <p:spPr>
          <a:xfrm>
            <a:off x="82671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30" name="Google Shape;130;p18"/>
          <p:cNvGrpSpPr/>
          <p:nvPr/>
        </p:nvGrpSpPr>
        <p:grpSpPr>
          <a:xfrm>
            <a:off x="448300" y="4854275"/>
            <a:ext cx="8817600" cy="0"/>
            <a:chOff x="2220050" y="1547100"/>
            <a:chExt cx="8817600" cy="0"/>
          </a:xfrm>
        </p:grpSpPr>
        <p:cxnSp>
          <p:nvCxnSpPr>
            <p:cNvPr id="131" name="Google Shape;131;p18"/>
            <p:cNvCxnSpPr/>
            <p:nvPr>
              <p:custDataLst>
                <p:tags r:id="rId5"/>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32" name="Google Shape;132;p18"/>
            <p:cNvCxnSpPr/>
            <p:nvPr>
              <p:custDataLst>
                <p:tags r:id="rId6"/>
              </p:custDataLst>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
        <p:cNvGrpSpPr/>
        <p:nvPr/>
      </p:nvGrpSpPr>
      <p:grpSpPr>
        <a:xfrm>
          <a:off x="0" y="0"/>
          <a:ext cx="0" cy="0"/>
          <a:chOff x="0" y="0"/>
          <a:chExt cx="0" cy="0"/>
        </a:xfrm>
      </p:grpSpPr>
      <p:sp>
        <p:nvSpPr>
          <p:cNvPr id="134" name="Google Shape;134;p19"/>
          <p:cNvSpPr/>
          <p:nvPr>
            <p:custDataLst>
              <p:tags r:id="rId1"/>
            </p:custDataLst>
          </p:nvPr>
        </p:nvSpPr>
        <p:spPr>
          <a:xfrm>
            <a:off x="0" y="0"/>
            <a:ext cx="168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9"/>
          <p:cNvCxnSpPr/>
          <p:nvPr>
            <p:custDataLst>
              <p:tags r:id="rId2"/>
            </p:custDataLst>
          </p:nvPr>
        </p:nvCxnSpPr>
        <p:spPr>
          <a:xfrm>
            <a:off x="8909350"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custDataLst>
              <p:tags r:id="rId3"/>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custDataLst>
              <p:tags r:id="rId4"/>
            </p:custDataLst>
          </p:nvPr>
        </p:nvSpPr>
        <p:spPr>
          <a:xfrm>
            <a:off x="720000"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19"/>
          <p:cNvSpPr txBox="1">
            <a:spLocks noGrp="1"/>
          </p:cNvSpPr>
          <p:nvPr>
            <p:ph type="subTitle" idx="2"/>
            <p:custDataLst>
              <p:tags r:id="rId5"/>
            </p:custDataLst>
          </p:nvPr>
        </p:nvSpPr>
        <p:spPr>
          <a:xfrm>
            <a:off x="3306477" y="2275025"/>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19"/>
          <p:cNvSpPr txBox="1">
            <a:spLocks noGrp="1"/>
          </p:cNvSpPr>
          <p:nvPr>
            <p:ph type="subTitle" idx="3"/>
            <p:custDataLst>
              <p:tags r:id="rId6"/>
            </p:custDataLst>
          </p:nvPr>
        </p:nvSpPr>
        <p:spPr>
          <a:xfrm>
            <a:off x="5892953" y="2275026"/>
            <a:ext cx="2531100" cy="12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19"/>
          <p:cNvSpPr txBox="1">
            <a:spLocks noGrp="1"/>
          </p:cNvSpPr>
          <p:nvPr>
            <p:ph type="subTitle" idx="4"/>
            <p:custDataLst>
              <p:tags r:id="rId7"/>
            </p:custDataLst>
          </p:nvPr>
        </p:nvSpPr>
        <p:spPr>
          <a:xfrm>
            <a:off x="720000"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1" name="Google Shape;141;p19"/>
          <p:cNvSpPr txBox="1">
            <a:spLocks noGrp="1"/>
          </p:cNvSpPr>
          <p:nvPr>
            <p:ph type="subTitle" idx="5"/>
            <p:custDataLst>
              <p:tags r:id="rId8"/>
            </p:custDataLst>
          </p:nvPr>
        </p:nvSpPr>
        <p:spPr>
          <a:xfrm>
            <a:off x="3306484"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2" name="Google Shape;142;p19"/>
          <p:cNvSpPr txBox="1">
            <a:spLocks noGrp="1"/>
          </p:cNvSpPr>
          <p:nvPr>
            <p:ph type="subTitle" idx="6"/>
            <p:custDataLst>
              <p:tags r:id="rId9"/>
            </p:custDataLst>
          </p:nvPr>
        </p:nvSpPr>
        <p:spPr>
          <a:xfrm>
            <a:off x="5892959" y="1450250"/>
            <a:ext cx="2531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3"/>
        <p:cNvGrpSpPr/>
        <p:nvPr/>
      </p:nvGrpSpPr>
      <p:grpSpPr>
        <a:xfrm>
          <a:off x="0" y="0"/>
          <a:ext cx="0" cy="0"/>
          <a:chOff x="0" y="0"/>
          <a:chExt cx="0" cy="0"/>
        </a:xfrm>
      </p:grpSpPr>
      <p:sp>
        <p:nvSpPr>
          <p:cNvPr id="144" name="Google Shape;144;p20"/>
          <p:cNvSpPr txBox="1">
            <a:spLocks noGrp="1"/>
          </p:cNvSpPr>
          <p:nvPr>
            <p:ph type="title"/>
            <p:custDataLst>
              <p:tags r:id="rId1"/>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custDataLst>
              <p:tags r:id="rId2"/>
            </p:custDataLst>
          </p:nvPr>
        </p:nvSpPr>
        <p:spPr>
          <a:xfrm>
            <a:off x="726701" y="1701834"/>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6" name="Google Shape;146;p20"/>
          <p:cNvSpPr txBox="1">
            <a:spLocks noGrp="1"/>
          </p:cNvSpPr>
          <p:nvPr>
            <p:ph type="subTitle" idx="2"/>
            <p:custDataLst>
              <p:tags r:id="rId3"/>
            </p:custDataLst>
          </p:nvPr>
        </p:nvSpPr>
        <p:spPr>
          <a:xfrm>
            <a:off x="4781130" y="1701834"/>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7" name="Google Shape;147;p20"/>
          <p:cNvSpPr txBox="1">
            <a:spLocks noGrp="1"/>
          </p:cNvSpPr>
          <p:nvPr>
            <p:ph type="subTitle" idx="3"/>
            <p:custDataLst>
              <p:tags r:id="rId4"/>
            </p:custDataLst>
          </p:nvPr>
        </p:nvSpPr>
        <p:spPr>
          <a:xfrm>
            <a:off x="726701" y="3390025"/>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8" name="Google Shape;148;p20"/>
          <p:cNvSpPr txBox="1">
            <a:spLocks noGrp="1"/>
          </p:cNvSpPr>
          <p:nvPr>
            <p:ph type="subTitle" idx="4"/>
            <p:custDataLst>
              <p:tags r:id="rId5"/>
            </p:custDataLst>
          </p:nvPr>
        </p:nvSpPr>
        <p:spPr>
          <a:xfrm>
            <a:off x="4781129" y="3390023"/>
            <a:ext cx="36495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9" name="Google Shape;149;p20"/>
          <p:cNvSpPr txBox="1">
            <a:spLocks noGrp="1"/>
          </p:cNvSpPr>
          <p:nvPr>
            <p:ph type="subTitle" idx="5"/>
            <p:custDataLst>
              <p:tags r:id="rId6"/>
            </p:custDataLst>
          </p:nvPr>
        </p:nvSpPr>
        <p:spPr>
          <a:xfrm>
            <a:off x="726700" y="1321075"/>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0" name="Google Shape;150;p20"/>
          <p:cNvSpPr txBox="1">
            <a:spLocks noGrp="1"/>
          </p:cNvSpPr>
          <p:nvPr>
            <p:ph type="subTitle" idx="6"/>
            <p:custDataLst>
              <p:tags r:id="rId7"/>
            </p:custDataLst>
          </p:nvPr>
        </p:nvSpPr>
        <p:spPr>
          <a:xfrm>
            <a:off x="726700" y="3009341"/>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1" name="Google Shape;151;p20"/>
          <p:cNvSpPr txBox="1">
            <a:spLocks noGrp="1"/>
          </p:cNvSpPr>
          <p:nvPr>
            <p:ph type="subTitle" idx="7"/>
            <p:custDataLst>
              <p:tags r:id="rId8"/>
            </p:custDataLst>
          </p:nvPr>
        </p:nvSpPr>
        <p:spPr>
          <a:xfrm>
            <a:off x="4781096" y="1321075"/>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2" name="Google Shape;152;p20"/>
          <p:cNvSpPr txBox="1">
            <a:spLocks noGrp="1"/>
          </p:cNvSpPr>
          <p:nvPr>
            <p:ph type="subTitle" idx="8"/>
            <p:custDataLst>
              <p:tags r:id="rId9"/>
            </p:custDataLst>
          </p:nvPr>
        </p:nvSpPr>
        <p:spPr>
          <a:xfrm>
            <a:off x="4781097" y="3009334"/>
            <a:ext cx="3649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53" name="Google Shape;153;p20"/>
          <p:cNvSpPr/>
          <p:nvPr>
            <p:custDataLst>
              <p:tags r:id="rId10"/>
            </p:custDataLst>
          </p:nvPr>
        </p:nvSpPr>
        <p:spPr>
          <a:xfrm>
            <a:off x="0" y="0"/>
            <a:ext cx="449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0"/>
          <p:cNvCxnSpPr/>
          <p:nvPr>
            <p:custDataLst>
              <p:tags r:id="rId11"/>
            </p:custDataLst>
          </p:nvPr>
        </p:nvCxnSpPr>
        <p:spPr>
          <a:xfrm>
            <a:off x="85769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55" name="Google Shape;155;p20"/>
          <p:cNvGrpSpPr/>
          <p:nvPr/>
        </p:nvGrpSpPr>
        <p:grpSpPr>
          <a:xfrm>
            <a:off x="2819875" y="4823675"/>
            <a:ext cx="6333600" cy="0"/>
            <a:chOff x="2220050" y="1547100"/>
            <a:chExt cx="6333600" cy="0"/>
          </a:xfrm>
        </p:grpSpPr>
        <p:cxnSp>
          <p:nvCxnSpPr>
            <p:cNvPr id="156" name="Google Shape;156;p20"/>
            <p:cNvCxnSpPr/>
            <p:nvPr>
              <p:custDataLst>
                <p:tags r:id="rId12"/>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57" name="Google Shape;157;p20"/>
            <p:cNvCxnSpPr/>
            <p:nvPr>
              <p:custDataLst>
                <p:tags r:id="rId13"/>
              </p:custDataLst>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8"/>
        <p:cNvGrpSpPr/>
        <p:nvPr/>
      </p:nvGrpSpPr>
      <p:grpSpPr>
        <a:xfrm>
          <a:off x="0" y="0"/>
          <a:ext cx="0" cy="0"/>
          <a:chOff x="0" y="0"/>
          <a:chExt cx="0" cy="0"/>
        </a:xfrm>
      </p:grpSpPr>
      <p:sp>
        <p:nvSpPr>
          <p:cNvPr id="159" name="Google Shape;159;p21"/>
          <p:cNvSpPr txBox="1">
            <a:spLocks noGrp="1"/>
          </p:cNvSpPr>
          <p:nvPr>
            <p:ph type="title"/>
            <p:custDataLst>
              <p:tags r:id="rId1"/>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1"/>
          <p:cNvSpPr txBox="1">
            <a:spLocks noGrp="1"/>
          </p:cNvSpPr>
          <p:nvPr>
            <p:ph type="subTitle" idx="1"/>
            <p:custDataLst>
              <p:tags r:id="rId2"/>
            </p:custDataLst>
          </p:nvPr>
        </p:nvSpPr>
        <p:spPr>
          <a:xfrm>
            <a:off x="712900" y="1710154"/>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1" name="Google Shape;161;p21"/>
          <p:cNvSpPr txBox="1">
            <a:spLocks noGrp="1"/>
          </p:cNvSpPr>
          <p:nvPr>
            <p:ph type="subTitle" idx="2"/>
            <p:custDataLst>
              <p:tags r:id="rId3"/>
            </p:custDataLst>
          </p:nvPr>
        </p:nvSpPr>
        <p:spPr>
          <a:xfrm>
            <a:off x="3262909" y="1710164"/>
            <a:ext cx="26178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2" name="Google Shape;162;p21"/>
          <p:cNvSpPr txBox="1">
            <a:spLocks noGrp="1"/>
          </p:cNvSpPr>
          <p:nvPr>
            <p:ph type="subTitle" idx="3"/>
            <p:custDataLst>
              <p:tags r:id="rId4"/>
            </p:custDataLst>
          </p:nvPr>
        </p:nvSpPr>
        <p:spPr>
          <a:xfrm>
            <a:off x="712900" y="3539851"/>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3" name="Google Shape;163;p21"/>
          <p:cNvSpPr txBox="1">
            <a:spLocks noGrp="1"/>
          </p:cNvSpPr>
          <p:nvPr>
            <p:ph type="subTitle" idx="4"/>
            <p:custDataLst>
              <p:tags r:id="rId5"/>
            </p:custDataLst>
          </p:nvPr>
        </p:nvSpPr>
        <p:spPr>
          <a:xfrm>
            <a:off x="3262918" y="3539853"/>
            <a:ext cx="26178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4" name="Google Shape;164;p21"/>
          <p:cNvSpPr txBox="1">
            <a:spLocks noGrp="1"/>
          </p:cNvSpPr>
          <p:nvPr>
            <p:ph type="subTitle" idx="5"/>
            <p:custDataLst>
              <p:tags r:id="rId6"/>
            </p:custDataLst>
          </p:nvPr>
        </p:nvSpPr>
        <p:spPr>
          <a:xfrm>
            <a:off x="5924954" y="1710160"/>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5" name="Google Shape;165;p21"/>
          <p:cNvSpPr txBox="1">
            <a:spLocks noGrp="1"/>
          </p:cNvSpPr>
          <p:nvPr>
            <p:ph type="subTitle" idx="6"/>
            <p:custDataLst>
              <p:tags r:id="rId7"/>
            </p:custDataLst>
          </p:nvPr>
        </p:nvSpPr>
        <p:spPr>
          <a:xfrm>
            <a:off x="5924973" y="3539851"/>
            <a:ext cx="25059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6" name="Google Shape;166;p21"/>
          <p:cNvSpPr txBox="1">
            <a:spLocks noGrp="1"/>
          </p:cNvSpPr>
          <p:nvPr>
            <p:ph type="subTitle" idx="7"/>
            <p:custDataLst>
              <p:tags r:id="rId8"/>
            </p:custDataLst>
          </p:nvPr>
        </p:nvSpPr>
        <p:spPr>
          <a:xfrm>
            <a:off x="712900" y="1208575"/>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7" name="Google Shape;167;p21"/>
          <p:cNvSpPr txBox="1">
            <a:spLocks noGrp="1"/>
          </p:cNvSpPr>
          <p:nvPr>
            <p:ph type="subTitle" idx="8"/>
            <p:custDataLst>
              <p:tags r:id="rId9"/>
            </p:custDataLst>
          </p:nvPr>
        </p:nvSpPr>
        <p:spPr>
          <a:xfrm>
            <a:off x="3262908" y="1208575"/>
            <a:ext cx="26154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8" name="Google Shape;168;p21"/>
          <p:cNvSpPr txBox="1">
            <a:spLocks noGrp="1"/>
          </p:cNvSpPr>
          <p:nvPr>
            <p:ph type="subTitle" idx="9"/>
            <p:custDataLst>
              <p:tags r:id="rId10"/>
            </p:custDataLst>
          </p:nvPr>
        </p:nvSpPr>
        <p:spPr>
          <a:xfrm>
            <a:off x="5924951" y="1208575"/>
            <a:ext cx="25035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69" name="Google Shape;169;p21"/>
          <p:cNvSpPr txBox="1">
            <a:spLocks noGrp="1"/>
          </p:cNvSpPr>
          <p:nvPr>
            <p:ph type="subTitle" idx="13"/>
            <p:custDataLst>
              <p:tags r:id="rId11"/>
            </p:custDataLst>
          </p:nvPr>
        </p:nvSpPr>
        <p:spPr>
          <a:xfrm>
            <a:off x="712900" y="3040861"/>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0" name="Google Shape;170;p21"/>
          <p:cNvSpPr txBox="1">
            <a:spLocks noGrp="1"/>
          </p:cNvSpPr>
          <p:nvPr>
            <p:ph type="subTitle" idx="14"/>
            <p:custDataLst>
              <p:tags r:id="rId12"/>
            </p:custDataLst>
          </p:nvPr>
        </p:nvSpPr>
        <p:spPr>
          <a:xfrm>
            <a:off x="3262908" y="3040858"/>
            <a:ext cx="26154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1" name="Google Shape;171;p21"/>
          <p:cNvSpPr txBox="1">
            <a:spLocks noGrp="1"/>
          </p:cNvSpPr>
          <p:nvPr>
            <p:ph type="subTitle" idx="15"/>
            <p:custDataLst>
              <p:tags r:id="rId13"/>
            </p:custDataLst>
          </p:nvPr>
        </p:nvSpPr>
        <p:spPr>
          <a:xfrm>
            <a:off x="5924951" y="3040853"/>
            <a:ext cx="2505900" cy="49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72" name="Google Shape;172;p21"/>
          <p:cNvSpPr/>
          <p:nvPr>
            <p:custDataLst>
              <p:tags r:id="rId14"/>
            </p:custDataLst>
          </p:nvPr>
        </p:nvSpPr>
        <p:spPr>
          <a:xfrm>
            <a:off x="8591250" y="0"/>
            <a:ext cx="5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1"/>
          <p:cNvCxnSpPr/>
          <p:nvPr>
            <p:custDataLst>
              <p:tags r:id="rId15"/>
            </p:custDataLst>
          </p:nvPr>
        </p:nvCxnSpPr>
        <p:spPr>
          <a:xfrm>
            <a:off x="41489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74" name="Google Shape;174;p21"/>
          <p:cNvGrpSpPr/>
          <p:nvPr/>
        </p:nvGrpSpPr>
        <p:grpSpPr>
          <a:xfrm flipH="1">
            <a:off x="-37375" y="4832600"/>
            <a:ext cx="6198300" cy="0"/>
            <a:chOff x="2220050" y="1547100"/>
            <a:chExt cx="6198300" cy="0"/>
          </a:xfrm>
        </p:grpSpPr>
        <p:cxnSp>
          <p:nvCxnSpPr>
            <p:cNvPr id="175" name="Google Shape;175;p21"/>
            <p:cNvCxnSpPr/>
            <p:nvPr>
              <p:custDataLst>
                <p:tags r:id="rId16"/>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76" name="Google Shape;176;p21"/>
            <p:cNvCxnSpPr/>
            <p:nvPr>
              <p:custDataLst>
                <p:tags r:id="rId17"/>
              </p:custDataLst>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7"/>
        <p:cNvGrpSpPr/>
        <p:nvPr/>
      </p:nvGrpSpPr>
      <p:grpSpPr>
        <a:xfrm>
          <a:off x="0" y="0"/>
          <a:ext cx="0" cy="0"/>
          <a:chOff x="0" y="0"/>
          <a:chExt cx="0" cy="0"/>
        </a:xfrm>
      </p:grpSpPr>
      <p:sp>
        <p:nvSpPr>
          <p:cNvPr id="178" name="Google Shape;178;p22"/>
          <p:cNvSpPr/>
          <p:nvPr>
            <p:custDataLst>
              <p:tags r:id="rId1"/>
            </p:custDataLst>
          </p:nvPr>
        </p:nvSpPr>
        <p:spPr>
          <a:xfrm>
            <a:off x="6341100" y="0"/>
            <a:ext cx="28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2"/>
          <p:cNvCxnSpPr/>
          <p:nvPr>
            <p:custDataLst>
              <p:tags r:id="rId2"/>
            </p:custDataLst>
          </p:nvPr>
        </p:nvCxnSpPr>
        <p:spPr>
          <a:xfrm>
            <a:off x="517944"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2"/>
          <p:cNvSpPr txBox="1">
            <a:spLocks noGrp="1"/>
          </p:cNvSpPr>
          <p:nvPr>
            <p:ph type="title"/>
            <p:custDataLst>
              <p:tags r:id="rId3"/>
            </p:custDataLst>
          </p:nvPr>
        </p:nvSpPr>
        <p:spPr>
          <a:xfrm>
            <a:off x="7132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22"/>
          <p:cNvSpPr txBox="1">
            <a:spLocks noGrp="1"/>
          </p:cNvSpPr>
          <p:nvPr>
            <p:ph type="subTitle" idx="1"/>
            <p:custDataLst>
              <p:tags r:id="rId4"/>
            </p:custDataLst>
          </p:nvPr>
        </p:nvSpPr>
        <p:spPr>
          <a:xfrm>
            <a:off x="713225" y="1628575"/>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2" name="Google Shape;182;p22"/>
          <p:cNvSpPr txBox="1"/>
          <p:nvPr>
            <p:custDataLst>
              <p:tags r:id="rId5"/>
            </p:custDataLst>
          </p:nvPr>
        </p:nvSpPr>
        <p:spPr>
          <a:xfrm>
            <a:off x="713225" y="3528875"/>
            <a:ext cx="3765000" cy="668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b="1">
                <a:solidFill>
                  <a:schemeClr val="dk1"/>
                </a:solidFill>
                <a:latin typeface="Poppins" panose="00000500000000000000"/>
                <a:ea typeface="Poppins" panose="00000500000000000000"/>
                <a:cs typeface="Poppins" panose="00000500000000000000"/>
                <a:sym typeface="Poppins" panose="00000500000000000000"/>
              </a:rPr>
              <a:t>CREDITS:</a:t>
            </a:r>
            <a:r>
              <a:rPr lang="en-GB" sz="1000">
                <a:solidFill>
                  <a:schemeClr val="dk1"/>
                </a:solidFill>
                <a:latin typeface="Poppins" panose="00000500000000000000"/>
                <a:ea typeface="Poppins" panose="00000500000000000000"/>
                <a:cs typeface="Poppins" panose="00000500000000000000"/>
                <a:sym typeface="Poppins" panose="00000500000000000000"/>
              </a:rPr>
              <a:t> This presentation template was created by </a:t>
            </a:r>
            <a:r>
              <a:rPr lang="en-GB" sz="1000" b="1" u="sng">
                <a:solidFill>
                  <a:schemeClr val="dk1"/>
                </a:solidFill>
                <a:latin typeface="Poppins" panose="00000500000000000000"/>
                <a:ea typeface="Poppins" panose="00000500000000000000"/>
                <a:cs typeface="Poppins" panose="00000500000000000000"/>
                <a:sym typeface="Poppins" panose="00000500000000000000"/>
                <a:hlinkClick r:id="rId7"/>
              </a:rPr>
              <a:t>Slidesgo</a:t>
            </a:r>
            <a:r>
              <a:rPr lang="en-GB" sz="1000">
                <a:solidFill>
                  <a:schemeClr val="dk1"/>
                </a:solidFill>
                <a:latin typeface="Poppins" panose="00000500000000000000"/>
                <a:ea typeface="Poppins" panose="00000500000000000000"/>
                <a:cs typeface="Poppins" panose="00000500000000000000"/>
                <a:sym typeface="Poppins" panose="00000500000000000000"/>
              </a:rPr>
              <a:t>, and includes icons by </a:t>
            </a:r>
            <a:r>
              <a:rPr lang="en-GB" sz="1000" b="1" u="sng">
                <a:solidFill>
                  <a:schemeClr val="dk1"/>
                </a:solidFill>
                <a:latin typeface="Poppins" panose="00000500000000000000"/>
                <a:ea typeface="Poppins" panose="00000500000000000000"/>
                <a:cs typeface="Poppins" panose="00000500000000000000"/>
                <a:sym typeface="Poppins" panose="00000500000000000000"/>
                <a:hlinkClick r:id="rId8"/>
              </a:rPr>
              <a:t>Flaticon</a:t>
            </a:r>
            <a:r>
              <a:rPr lang="en-GB" sz="1000">
                <a:solidFill>
                  <a:schemeClr val="dk1"/>
                </a:solidFill>
                <a:latin typeface="Poppins" panose="00000500000000000000"/>
                <a:ea typeface="Poppins" panose="00000500000000000000"/>
                <a:cs typeface="Poppins" panose="00000500000000000000"/>
                <a:sym typeface="Poppins" panose="00000500000000000000"/>
              </a:rPr>
              <a:t>, and infographics &amp; images by </a:t>
            </a:r>
            <a:r>
              <a:rPr lang="en-GB" sz="1000" b="1" u="sng">
                <a:solidFill>
                  <a:schemeClr val="dk1"/>
                </a:solidFill>
                <a:latin typeface="Poppins" panose="00000500000000000000"/>
                <a:ea typeface="Poppins" panose="00000500000000000000"/>
                <a:cs typeface="Poppins" panose="00000500000000000000"/>
                <a:sym typeface="Poppins" panose="00000500000000000000"/>
                <a:hlinkClick r:id="rId9"/>
              </a:rPr>
              <a:t>Freepik</a:t>
            </a:r>
            <a:r>
              <a:rPr lang="en-GB" sz="1000" u="sng">
                <a:solidFill>
                  <a:schemeClr val="dk1"/>
                </a:solidFill>
                <a:latin typeface="Poppins" panose="00000500000000000000"/>
                <a:ea typeface="Poppins" panose="00000500000000000000"/>
                <a:cs typeface="Poppins" panose="00000500000000000000"/>
                <a:sym typeface="Poppins" panose="00000500000000000000"/>
              </a:rPr>
              <a:t> </a:t>
            </a:r>
            <a:endParaRPr sz="1000" b="1" u="sng">
              <a:solidFill>
                <a:schemeClr val="dk1"/>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custDataLst>
              <p:tags r:id="rId1"/>
            </p:custDataLst>
          </p:nvPr>
        </p:nvSpPr>
        <p:spPr>
          <a:xfrm>
            <a:off x="5911750" y="0"/>
            <a:ext cx="3232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3"/>
          <p:cNvCxnSpPr/>
          <p:nvPr>
            <p:custDataLst>
              <p:tags r:id="rId2"/>
            </p:custDataLst>
          </p:nvPr>
        </p:nvCxnSpPr>
        <p:spPr>
          <a:xfrm>
            <a:off x="7128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16" name="Google Shape;16;p3"/>
          <p:cNvSpPr txBox="1">
            <a:spLocks noGrp="1"/>
          </p:cNvSpPr>
          <p:nvPr>
            <p:ph type="title"/>
            <p:custDataLst>
              <p:tags r:id="rId3"/>
            </p:custDataLst>
          </p:nvPr>
        </p:nvSpPr>
        <p:spPr>
          <a:xfrm>
            <a:off x="1500200" y="2699650"/>
            <a:ext cx="3362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custDataLst>
              <p:tags r:id="rId4"/>
            </p:custDataLst>
          </p:nvPr>
        </p:nvSpPr>
        <p:spPr>
          <a:xfrm>
            <a:off x="1500200" y="1602050"/>
            <a:ext cx="12888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
        <p:cNvGrpSpPr/>
        <p:nvPr/>
      </p:nvGrpSpPr>
      <p:grpSpPr>
        <a:xfrm>
          <a:off x="0" y="0"/>
          <a:ext cx="0" cy="0"/>
          <a:chOff x="0" y="0"/>
          <a:chExt cx="0" cy="0"/>
        </a:xfrm>
      </p:grpSpPr>
      <p:sp>
        <p:nvSpPr>
          <p:cNvPr id="184" name="Google Shape;184;p23"/>
          <p:cNvSpPr/>
          <p:nvPr>
            <p:custDataLst>
              <p:tags r:id="rId1"/>
            </p:custDataLst>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23"/>
          <p:cNvCxnSpPr/>
          <p:nvPr>
            <p:custDataLst>
              <p:tags r:id="rId2"/>
            </p:custDataLst>
          </p:nvPr>
        </p:nvCxnSpPr>
        <p:spPr>
          <a:xfrm>
            <a:off x="4792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31100" y="313050"/>
            <a:ext cx="6464400" cy="0"/>
            <a:chOff x="2220050" y="1547100"/>
            <a:chExt cx="6464400" cy="0"/>
          </a:xfrm>
        </p:grpSpPr>
        <p:cxnSp>
          <p:nvCxnSpPr>
            <p:cNvPr id="187" name="Google Shape;187;p23"/>
            <p:cNvCxnSpPr/>
            <p:nvPr>
              <p:custDataLst>
                <p:tags r:id="rId3"/>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custDataLst>
                <p:tags r:id="rId4"/>
              </p:custDataLst>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9"/>
        <p:cNvGrpSpPr/>
        <p:nvPr/>
      </p:nvGrpSpPr>
      <p:grpSpPr>
        <a:xfrm>
          <a:off x="0" y="0"/>
          <a:ext cx="0" cy="0"/>
          <a:chOff x="0" y="0"/>
          <a:chExt cx="0" cy="0"/>
        </a:xfrm>
      </p:grpSpPr>
      <p:sp>
        <p:nvSpPr>
          <p:cNvPr id="190" name="Google Shape;190;p24"/>
          <p:cNvSpPr/>
          <p:nvPr>
            <p:custDataLst>
              <p:tags r:id="rId1"/>
            </p:custDataLst>
          </p:nvPr>
        </p:nvSpPr>
        <p:spPr>
          <a:xfrm flipH="1">
            <a:off x="-18775" y="-35700"/>
            <a:ext cx="1368000" cy="517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24"/>
          <p:cNvCxnSpPr/>
          <p:nvPr>
            <p:custDataLst>
              <p:tags r:id="rId2"/>
            </p:custDataLst>
          </p:nvPr>
        </p:nvCxnSpPr>
        <p:spPr>
          <a:xfrm>
            <a:off x="8430781"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1798975" y="266225"/>
            <a:ext cx="7429500" cy="0"/>
            <a:chOff x="2220050" y="1547100"/>
            <a:chExt cx="7429500" cy="0"/>
          </a:xfrm>
        </p:grpSpPr>
        <p:cxnSp>
          <p:nvCxnSpPr>
            <p:cNvPr id="193" name="Google Shape;193;p24"/>
            <p:cNvCxnSpPr/>
            <p:nvPr>
              <p:custDataLst>
                <p:tags r:id="rId3"/>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custDataLst>
                <p:tags r:id="rId4"/>
              </p:custDataLst>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6"/>
        <p:cNvGrpSpPr/>
        <p:nvPr/>
      </p:nvGrpSpPr>
      <p:grpSpPr>
        <a:xfrm>
          <a:off x="0" y="0"/>
          <a:ext cx="0" cy="0"/>
          <a:chOff x="0" y="0"/>
          <a:chExt cx="0" cy="0"/>
        </a:xfrm>
      </p:grpSpPr>
      <p:sp>
        <p:nvSpPr>
          <p:cNvPr id="77" name="Google Shape;77;p13"/>
          <p:cNvSpPr/>
          <p:nvPr>
            <p:custDataLst>
              <p:tags r:id="rId1"/>
            </p:custDataLst>
          </p:nvPr>
        </p:nvSpPr>
        <p:spPr>
          <a:xfrm>
            <a:off x="0" y="0"/>
            <a:ext cx="40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3"/>
          <p:cNvCxnSpPr/>
          <p:nvPr>
            <p:custDataLst>
              <p:tags r:id="rId2"/>
            </p:custDataLst>
          </p:nvPr>
        </p:nvCxnSpPr>
        <p:spPr>
          <a:xfrm>
            <a:off x="843077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79" name="Google Shape;79;p13"/>
          <p:cNvSpPr txBox="1">
            <a:spLocks noGrp="1"/>
          </p:cNvSpPr>
          <p:nvPr>
            <p:ph type="title"/>
            <p:custDataLst>
              <p:tags r:id="rId3"/>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custDataLst>
              <p:tags r:id="rId4"/>
            </p:custDataLst>
          </p:nvPr>
        </p:nvSpPr>
        <p:spPr>
          <a:xfrm>
            <a:off x="720000"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custDataLst>
              <p:tags r:id="rId5"/>
            </p:custDataLst>
          </p:nvPr>
        </p:nvSpPr>
        <p:spPr>
          <a:xfrm>
            <a:off x="720000"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custDataLst>
              <p:tags r:id="rId6"/>
            </p:custDataLst>
          </p:nvPr>
        </p:nvSpPr>
        <p:spPr>
          <a:xfrm>
            <a:off x="3371772"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custDataLst>
              <p:tags r:id="rId7"/>
            </p:custDataLst>
          </p:nvPr>
        </p:nvSpPr>
        <p:spPr>
          <a:xfrm>
            <a:off x="3371772"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custDataLst>
              <p:tags r:id="rId8"/>
            </p:custDataLst>
          </p:nvPr>
        </p:nvSpPr>
        <p:spPr>
          <a:xfrm>
            <a:off x="6023544" y="1579950"/>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custDataLst>
              <p:tags r:id="rId9"/>
            </p:custDataLst>
          </p:nvPr>
        </p:nvSpPr>
        <p:spPr>
          <a:xfrm>
            <a:off x="6023544" y="2914288"/>
            <a:ext cx="765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custDataLst>
              <p:tags r:id="rId10"/>
            </p:custDataLst>
          </p:nvPr>
        </p:nvSpPr>
        <p:spPr>
          <a:xfrm>
            <a:off x="720000"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7" name="Google Shape;87;p13"/>
          <p:cNvSpPr txBox="1">
            <a:spLocks noGrp="1"/>
          </p:cNvSpPr>
          <p:nvPr>
            <p:ph type="subTitle" idx="8"/>
            <p:custDataLst>
              <p:tags r:id="rId11"/>
            </p:custDataLst>
          </p:nvPr>
        </p:nvSpPr>
        <p:spPr>
          <a:xfrm>
            <a:off x="3371774"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8" name="Google Shape;88;p13"/>
          <p:cNvSpPr txBox="1">
            <a:spLocks noGrp="1"/>
          </p:cNvSpPr>
          <p:nvPr>
            <p:ph type="subTitle" idx="9"/>
            <p:custDataLst>
              <p:tags r:id="rId12"/>
            </p:custDataLst>
          </p:nvPr>
        </p:nvSpPr>
        <p:spPr>
          <a:xfrm>
            <a:off x="6023548" y="1978648"/>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9" name="Google Shape;89;p13"/>
          <p:cNvSpPr txBox="1">
            <a:spLocks noGrp="1"/>
          </p:cNvSpPr>
          <p:nvPr>
            <p:ph type="subTitle" idx="13"/>
            <p:custDataLst>
              <p:tags r:id="rId13"/>
            </p:custDataLst>
          </p:nvPr>
        </p:nvSpPr>
        <p:spPr>
          <a:xfrm>
            <a:off x="720000"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0" name="Google Shape;90;p13"/>
          <p:cNvSpPr txBox="1">
            <a:spLocks noGrp="1"/>
          </p:cNvSpPr>
          <p:nvPr>
            <p:ph type="subTitle" idx="14"/>
            <p:custDataLst>
              <p:tags r:id="rId14"/>
            </p:custDataLst>
          </p:nvPr>
        </p:nvSpPr>
        <p:spPr>
          <a:xfrm>
            <a:off x="3371774"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1" name="Google Shape;91;p13"/>
          <p:cNvSpPr txBox="1">
            <a:spLocks noGrp="1"/>
          </p:cNvSpPr>
          <p:nvPr>
            <p:ph type="subTitle" idx="15"/>
            <p:custDataLst>
              <p:tags r:id="rId15"/>
            </p:custDataLst>
          </p:nvPr>
        </p:nvSpPr>
        <p:spPr>
          <a:xfrm>
            <a:off x="6023548" y="3313049"/>
            <a:ext cx="24006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92" name="Google Shape;92;p13"/>
          <p:cNvGrpSpPr/>
          <p:nvPr/>
        </p:nvGrpSpPr>
        <p:grpSpPr>
          <a:xfrm>
            <a:off x="720000" y="4854300"/>
            <a:ext cx="8536500" cy="0"/>
            <a:chOff x="2220050" y="1547100"/>
            <a:chExt cx="8536500" cy="0"/>
          </a:xfrm>
        </p:grpSpPr>
        <p:cxnSp>
          <p:nvCxnSpPr>
            <p:cNvPr id="93" name="Google Shape;93;p13"/>
            <p:cNvCxnSpPr/>
            <p:nvPr>
              <p:custDataLst>
                <p:tags r:id="rId16"/>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94" name="Google Shape;94;p13"/>
            <p:cNvCxnSpPr/>
            <p:nvPr>
              <p:custDataLst>
                <p:tags r:id="rId17"/>
              </p:custDataLst>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049042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custDataLst>
              <p:tags r:id="rId1"/>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custDataLst>
              <p:tags r:id="rId2"/>
            </p:custDataLst>
          </p:nvPr>
        </p:nvSpPr>
        <p:spPr>
          <a:xfrm>
            <a:off x="720000" y="1017725"/>
            <a:ext cx="7704000" cy="358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1" name="Google Shape;21;p4"/>
          <p:cNvSpPr/>
          <p:nvPr>
            <p:custDataLst>
              <p:tags r:id="rId3"/>
            </p:custDataLst>
          </p:nvPr>
        </p:nvSpPr>
        <p:spPr>
          <a:xfrm>
            <a:off x="8844200" y="0"/>
            <a:ext cx="300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4"/>
          <p:cNvCxnSpPr/>
          <p:nvPr>
            <p:custDataLst>
              <p:tags r:id="rId4"/>
            </p:custDataLst>
          </p:nvPr>
        </p:nvCxnSpPr>
        <p:spPr>
          <a:xfrm>
            <a:off x="20879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23" name="Google Shape;23;p4"/>
          <p:cNvGrpSpPr/>
          <p:nvPr/>
        </p:nvGrpSpPr>
        <p:grpSpPr>
          <a:xfrm flipH="1">
            <a:off x="-56275" y="4604000"/>
            <a:ext cx="8175300" cy="0"/>
            <a:chOff x="2220050" y="1547100"/>
            <a:chExt cx="8175300" cy="0"/>
          </a:xfrm>
        </p:grpSpPr>
        <p:cxnSp>
          <p:nvCxnSpPr>
            <p:cNvPr id="24" name="Google Shape;24;p4"/>
            <p:cNvCxnSpPr/>
            <p:nvPr>
              <p:custDataLst>
                <p:tags r:id="rId5"/>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 name="Google Shape;25;p4"/>
            <p:cNvCxnSpPr/>
            <p:nvPr>
              <p:custDataLst>
                <p:tags r:id="rId6"/>
              </p:custDataLst>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custDataLst>
              <p:tags r:id="rId1"/>
            </p:custDataLst>
          </p:nvPr>
        </p:nvSpPr>
        <p:spPr>
          <a:xfrm>
            <a:off x="7776150" y="0"/>
            <a:ext cx="1368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5"/>
          <p:cNvCxnSpPr/>
          <p:nvPr>
            <p:custDataLst>
              <p:tags r:id="rId2"/>
            </p:custDataLst>
          </p:nvPr>
        </p:nvCxnSpPr>
        <p:spPr>
          <a:xfrm>
            <a:off x="255619"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custDataLst>
              <p:tags r:id="rId3"/>
            </p:custDataLst>
          </p:nvPr>
        </p:nvSpPr>
        <p:spPr>
          <a:xfrm>
            <a:off x="720000" y="445025"/>
            <a:ext cx="6166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custDataLst>
              <p:tags r:id="rId4"/>
            </p:custDataLst>
          </p:nvPr>
        </p:nvSpPr>
        <p:spPr>
          <a:xfrm>
            <a:off x="3873881" y="2193146"/>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custDataLst>
              <p:tags r:id="rId5"/>
            </p:custDataLst>
          </p:nvPr>
        </p:nvSpPr>
        <p:spPr>
          <a:xfrm>
            <a:off x="720000" y="2193152"/>
            <a:ext cx="3000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custDataLst>
              <p:tags r:id="rId6"/>
            </p:custDataLst>
          </p:nvPr>
        </p:nvSpPr>
        <p:spPr>
          <a:xfrm>
            <a:off x="720000"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 name="Google Shape;33;p5"/>
          <p:cNvSpPr txBox="1">
            <a:spLocks noGrp="1"/>
          </p:cNvSpPr>
          <p:nvPr>
            <p:ph type="subTitle" idx="4"/>
            <p:custDataLst>
              <p:tags r:id="rId7"/>
            </p:custDataLst>
          </p:nvPr>
        </p:nvSpPr>
        <p:spPr>
          <a:xfrm>
            <a:off x="3873881" y="1340875"/>
            <a:ext cx="30009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34" name="Google Shape;34;p5"/>
          <p:cNvGrpSpPr/>
          <p:nvPr/>
        </p:nvGrpSpPr>
        <p:grpSpPr>
          <a:xfrm flipH="1">
            <a:off x="-18775" y="4604000"/>
            <a:ext cx="7429500" cy="0"/>
            <a:chOff x="2220050" y="1547100"/>
            <a:chExt cx="7429500" cy="0"/>
          </a:xfrm>
        </p:grpSpPr>
        <p:cxnSp>
          <p:nvCxnSpPr>
            <p:cNvPr id="35" name="Google Shape;35;p5"/>
            <p:cNvCxnSpPr/>
            <p:nvPr>
              <p:custDataLst>
                <p:tags r:id="rId8"/>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custDataLst>
                <p:tags r:id="rId9"/>
              </p:custDataLst>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custDataLst>
              <p:tags r:id="rId1"/>
            </p:custDataLst>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p:nvPr>
            <p:custDataLst>
              <p:tags r:id="rId2"/>
            </p:custDataLst>
          </p:nvPr>
        </p:nvSpPr>
        <p:spPr>
          <a:xfrm>
            <a:off x="8430775" y="0"/>
            <a:ext cx="713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6"/>
          <p:cNvCxnSpPr/>
          <p:nvPr>
            <p:custDataLst>
              <p:tags r:id="rId3"/>
            </p:custDataLst>
          </p:nvPr>
        </p:nvCxnSpPr>
        <p:spPr>
          <a:xfrm>
            <a:off x="351825"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41" name="Google Shape;41;p6"/>
          <p:cNvGrpSpPr/>
          <p:nvPr/>
        </p:nvGrpSpPr>
        <p:grpSpPr>
          <a:xfrm flipH="1">
            <a:off x="-84700" y="4901150"/>
            <a:ext cx="7055100" cy="0"/>
            <a:chOff x="2220050" y="1547100"/>
            <a:chExt cx="7055100" cy="0"/>
          </a:xfrm>
        </p:grpSpPr>
        <p:cxnSp>
          <p:nvCxnSpPr>
            <p:cNvPr id="42" name="Google Shape;42;p6"/>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3" name="Google Shape;43;p6"/>
            <p:cNvCxnSpPr/>
            <p:nvPr>
              <p:custDataLst>
                <p:tags r:id="rId5"/>
              </p:custDataLst>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custDataLst>
              <p:tags r:id="rId1"/>
            </p:custDataLst>
          </p:nvPr>
        </p:nvSpPr>
        <p:spPr>
          <a:xfrm>
            <a:off x="6501975" y="0"/>
            <a:ext cx="264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7"/>
          <p:cNvCxnSpPr/>
          <p:nvPr>
            <p:custDataLst>
              <p:tags r:id="rId2"/>
            </p:custDataLst>
          </p:nvPr>
        </p:nvCxnSpPr>
        <p:spPr>
          <a:xfrm>
            <a:off x="123225" y="-35700"/>
            <a:ext cx="0" cy="52149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custDataLst>
              <p:tags r:id="rId3"/>
            </p:custDataLst>
          </p:nvPr>
        </p:nvSpPr>
        <p:spPr>
          <a:xfrm>
            <a:off x="720000" y="1413363"/>
            <a:ext cx="53214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48" name="Google Shape;48;p7"/>
          <p:cNvSpPr txBox="1">
            <a:spLocks noGrp="1"/>
          </p:cNvSpPr>
          <p:nvPr>
            <p:ph type="title"/>
            <p:custDataLst>
              <p:tags r:id="rId4"/>
            </p:custDataLst>
          </p:nvPr>
        </p:nvSpPr>
        <p:spPr>
          <a:xfrm>
            <a:off x="720000" y="445025"/>
            <a:ext cx="5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93775" y="4604000"/>
            <a:ext cx="4197300" cy="0"/>
            <a:chOff x="2220050" y="1547100"/>
            <a:chExt cx="4197300" cy="0"/>
          </a:xfrm>
        </p:grpSpPr>
        <p:cxnSp>
          <p:nvCxnSpPr>
            <p:cNvPr id="50" name="Google Shape;50;p7"/>
            <p:cNvCxnSpPr/>
            <p:nvPr>
              <p:custDataLst>
                <p:tags r:id="rId5"/>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custDataLst>
                <p:tags r:id="rId6"/>
              </p:custDataLst>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custDataLst>
              <p:tags r:id="rId1"/>
            </p:custDataLst>
          </p:nvPr>
        </p:nvSpPr>
        <p:spPr>
          <a:xfrm>
            <a:off x="5555725" y="0"/>
            <a:ext cx="3588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custDataLst>
              <p:tags r:id="rId2"/>
            </p:custDataLst>
          </p:nvPr>
        </p:nvSpPr>
        <p:spPr>
          <a:xfrm>
            <a:off x="713225" y="1254000"/>
            <a:ext cx="41586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2" name="Google Shape;62;p9"/>
          <p:cNvSpPr txBox="1">
            <a:spLocks noGrp="1"/>
          </p:cNvSpPr>
          <p:nvPr>
            <p:ph type="subTitle" idx="1"/>
            <p:custDataLst>
              <p:tags r:id="rId3"/>
            </p:custDataLst>
          </p:nvPr>
        </p:nvSpPr>
        <p:spPr>
          <a:xfrm>
            <a:off x="713225" y="3218400"/>
            <a:ext cx="41586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63" name="Google Shape;63;p9"/>
          <p:cNvCxnSpPr/>
          <p:nvPr>
            <p:custDataLst>
              <p:tags r:id="rId4"/>
            </p:custDataLst>
          </p:nvPr>
        </p:nvCxnSpPr>
        <p:spPr>
          <a:xfrm>
            <a:off x="517944" y="-35700"/>
            <a:ext cx="0" cy="52149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93775" y="4604000"/>
            <a:ext cx="4197300" cy="0"/>
            <a:chOff x="2220050" y="1547100"/>
            <a:chExt cx="4197300" cy="0"/>
          </a:xfrm>
        </p:grpSpPr>
        <p:cxnSp>
          <p:nvCxnSpPr>
            <p:cNvPr id="65" name="Google Shape;65;p9"/>
            <p:cNvCxnSpPr/>
            <p:nvPr>
              <p:custDataLst>
                <p:tags r:id="rId5"/>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custDataLst>
                <p:tags r:id="rId6"/>
              </p:custDataLst>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custDataLst>
              <p:tags r:id="rId1"/>
            </p:custDataLst>
          </p:nvPr>
        </p:nvSpPr>
        <p:spPr>
          <a:xfrm>
            <a:off x="0" y="-14875"/>
            <a:ext cx="9144000" cy="5158500"/>
          </a:xfrm>
          <a:prstGeom prst="rect">
            <a:avLst/>
          </a:prstGeom>
          <a:noFill/>
          <a:ln>
            <a:noFill/>
          </a:ln>
        </p:spPr>
      </p:sp>
      <p:sp>
        <p:nvSpPr>
          <p:cNvPr id="69" name="Google Shape;69;p10"/>
          <p:cNvSpPr txBox="1">
            <a:spLocks noGrp="1"/>
          </p:cNvSpPr>
          <p:nvPr>
            <p:ph type="title"/>
            <p:custDataLst>
              <p:tags r:id="rId2"/>
            </p:custDataLst>
          </p:nvPr>
        </p:nvSpPr>
        <p:spPr>
          <a:xfrm>
            <a:off x="713225" y="3836875"/>
            <a:ext cx="3574200" cy="7503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custDataLst>
              <p:tags r:id="rId1"/>
            </p:custDataLst>
          </p:nvPr>
        </p:nvSpPr>
        <p:spPr>
          <a:xfrm>
            <a:off x="3091725" y="1412738"/>
            <a:ext cx="5339100" cy="1089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a:spLocks noGrp="1"/>
          </p:cNvSpPr>
          <p:nvPr>
            <p:ph type="subTitle" idx="1"/>
            <p:custDataLst>
              <p:tags r:id="rId2"/>
            </p:custDataLst>
          </p:nvPr>
        </p:nvSpPr>
        <p:spPr>
          <a:xfrm>
            <a:off x="3091725" y="3233663"/>
            <a:ext cx="5339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3" name="Google Shape;73;p11"/>
          <p:cNvSpPr/>
          <p:nvPr>
            <p:custDataLst>
              <p:tags r:id="rId3"/>
            </p:custDataLst>
          </p:nvPr>
        </p:nvSpPr>
        <p:spPr>
          <a:xfrm>
            <a:off x="0" y="0"/>
            <a:ext cx="266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11"/>
          <p:cNvCxnSpPr/>
          <p:nvPr>
            <p:custDataLst>
              <p:tags r:id="rId4"/>
            </p:custDataLst>
          </p:nvPr>
        </p:nvCxnSpPr>
        <p:spPr>
          <a:xfrm>
            <a:off x="8820525" y="-35700"/>
            <a:ext cx="0" cy="5214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custDataLst>
              <p:tags r:id="rId24"/>
            </p:custDataLst>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panose="00000500000000000000"/>
              <a:buNone/>
              <a:defRPr sz="2800" b="1">
                <a:solidFill>
                  <a:schemeClr val="dk1"/>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7" name="Google Shape;7;p1"/>
          <p:cNvSpPr txBox="1">
            <a:spLocks noGrp="1"/>
          </p:cNvSpPr>
          <p:nvPr>
            <p:ph type="body" idx="1"/>
            <p:custDataLst>
              <p:tags r:id="rId25"/>
            </p:custDataLst>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04800">
              <a:lnSpc>
                <a:spcPct val="100000"/>
              </a:lnSpc>
              <a:spcBef>
                <a:spcPts val="1600"/>
              </a:spcBef>
              <a:spcAft>
                <a:spcPts val="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04800">
              <a:lnSpc>
                <a:spcPct val="100000"/>
              </a:lnSpc>
              <a:spcBef>
                <a:spcPts val="1600"/>
              </a:spcBef>
              <a:spcAft>
                <a:spcPts val="1600"/>
              </a:spcAft>
              <a:buClr>
                <a:schemeClr val="dk1"/>
              </a:buClr>
              <a:buSzPts val="1200"/>
              <a:buFont typeface="Poppins" panose="00000500000000000000"/>
              <a:buChar char="■"/>
              <a:defRPr sz="12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52.xml"/></Relationships>
</file>

<file path=ppt/slides/_rels/slide10.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notesSlide" Target="../notesSlides/notesSlide7.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2.xml"/><Relationship Id="rId5" Type="http://schemas.openxmlformats.org/officeDocument/2006/relationships/tags" Target="../tags/tag236.xml"/><Relationship Id="rId4" Type="http://schemas.openxmlformats.org/officeDocument/2006/relationships/tags" Target="../tags/tag235.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239.xml"/><Relationship Id="rId7" Type="http://schemas.openxmlformats.org/officeDocument/2006/relationships/slideLayout" Target="../slideLayouts/slideLayout5.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image" Target="../media/image17.png"/><Relationship Id="rId5" Type="http://schemas.openxmlformats.org/officeDocument/2006/relationships/tags" Target="../tags/tag241.xml"/><Relationship Id="rId10" Type="http://schemas.openxmlformats.org/officeDocument/2006/relationships/image" Target="../media/image16.png"/><Relationship Id="rId4" Type="http://schemas.openxmlformats.org/officeDocument/2006/relationships/tags" Target="../tags/tag240.xml"/><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image" Target="../media/image19.jpeg"/><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image" Target="../media/image18.jpeg"/><Relationship Id="rId2" Type="http://schemas.openxmlformats.org/officeDocument/2006/relationships/tags" Target="../tags/tag244.xml"/><Relationship Id="rId16" Type="http://schemas.openxmlformats.org/officeDocument/2006/relationships/notesSlide" Target="../notesSlides/notesSlide9.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slideLayout" Target="../slideLayouts/slideLayout5.xml"/><Relationship Id="rId10" Type="http://schemas.openxmlformats.org/officeDocument/2006/relationships/tags" Target="../tags/tag252.xml"/><Relationship Id="rId19" Type="http://schemas.openxmlformats.org/officeDocument/2006/relationships/image" Target="../media/image20.jpe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s>
</file>

<file path=ppt/slides/_rels/slide14.xml.rels><?xml version="1.0" encoding="UTF-8" standalone="yes"?>
<Relationships xmlns="http://schemas.openxmlformats.org/package/2006/relationships"><Relationship Id="rId3" Type="http://schemas.openxmlformats.org/officeDocument/2006/relationships/tags" Target="../tags/tag259.xml"/><Relationship Id="rId7" Type="http://schemas.openxmlformats.org/officeDocument/2006/relationships/notesSlide" Target="../notesSlides/notesSlide10.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Layout" Target="../slideLayouts/slideLayout2.xml"/><Relationship Id="rId5" Type="http://schemas.openxmlformats.org/officeDocument/2006/relationships/tags" Target="../tags/tag261.xml"/><Relationship Id="rId4" Type="http://schemas.openxmlformats.org/officeDocument/2006/relationships/tags" Target="../tags/tag260.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2" Type="http://schemas.openxmlformats.org/officeDocument/2006/relationships/tags" Target="../tags/tag263.xml"/><Relationship Id="rId16" Type="http://schemas.openxmlformats.org/officeDocument/2006/relationships/image" Target="../media/image21.jpe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notesSlide" Target="../notesSlides/notesSlide11.xml"/><Relationship Id="rId10" Type="http://schemas.openxmlformats.org/officeDocument/2006/relationships/tags" Target="../tags/tag271.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24.jpe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23.jpeg"/><Relationship Id="rId2" Type="http://schemas.openxmlformats.org/officeDocument/2006/relationships/tags" Target="../tags/tag276.xml"/><Relationship Id="rId16" Type="http://schemas.openxmlformats.org/officeDocument/2006/relationships/image" Target="../media/image22.jpe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slideLayout" Target="../slideLayouts/slideLayout5.xml"/><Relationship Id="rId10" Type="http://schemas.openxmlformats.org/officeDocument/2006/relationships/tags" Target="../tags/tag284.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tags" Target="../tags/tag291.xml"/><Relationship Id="rId7" Type="http://schemas.openxmlformats.org/officeDocument/2006/relationships/notesSlide" Target="../notesSlides/notesSlide12.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slideLayout" Target="../slideLayouts/slideLayout2.xml"/><Relationship Id="rId5" Type="http://schemas.openxmlformats.org/officeDocument/2006/relationships/tags" Target="../tags/tag293.xml"/><Relationship Id="rId4" Type="http://schemas.openxmlformats.org/officeDocument/2006/relationships/tags" Target="../tags/tag292.xml"/></Relationships>
</file>

<file path=ppt/slides/_rels/slide2.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2" Type="http://schemas.openxmlformats.org/officeDocument/2006/relationships/tags" Target="../tags/tag154.xml"/><Relationship Id="rId16" Type="http://schemas.openxmlformats.org/officeDocument/2006/relationships/notesSlide" Target="../notesSlides/notesSlide2.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Layout" Target="../slideLayouts/slideLayout22.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s/_rels/slide20.xml.rels><?xml version="1.0" encoding="UTF-8" standalone="yes"?>
<Relationships xmlns="http://schemas.openxmlformats.org/package/2006/relationships"><Relationship Id="rId8" Type="http://schemas.openxmlformats.org/officeDocument/2006/relationships/tags" Target="../tags/tag301.xml"/><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image" Target="../media/image25.jpe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notesSlide" Target="../notesSlides/notesSlide13.xml"/><Relationship Id="rId5" Type="http://schemas.openxmlformats.org/officeDocument/2006/relationships/tags" Target="../tags/tag298.xml"/><Relationship Id="rId10" Type="http://schemas.openxmlformats.org/officeDocument/2006/relationships/slideLayout" Target="../slideLayouts/slideLayout5.xml"/><Relationship Id="rId4" Type="http://schemas.openxmlformats.org/officeDocument/2006/relationships/tags" Target="../tags/tag297.xml"/><Relationship Id="rId9" Type="http://schemas.openxmlformats.org/officeDocument/2006/relationships/tags" Target="../tags/tag302.xml"/></Relationships>
</file>

<file path=ppt/slides/_rels/slide21.xml.rels><?xml version="1.0" encoding="UTF-8" standalone="yes"?>
<Relationships xmlns="http://schemas.openxmlformats.org/package/2006/relationships"><Relationship Id="rId3" Type="http://schemas.openxmlformats.org/officeDocument/2006/relationships/tags" Target="../tags/tag305.xml"/><Relationship Id="rId7" Type="http://schemas.openxmlformats.org/officeDocument/2006/relationships/notesSlide" Target="../notesSlides/notesSlide14.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slideLayout" Target="../slideLayouts/slideLayout2.xml"/><Relationship Id="rId5" Type="http://schemas.openxmlformats.org/officeDocument/2006/relationships/tags" Target="../tags/tag307.xml"/><Relationship Id="rId4" Type="http://schemas.openxmlformats.org/officeDocument/2006/relationships/tags" Target="../tags/tag306.xml"/></Relationships>
</file>

<file path=ppt/slides/_rels/slide22.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notesSlide" Target="../notesSlides/notesSlide15.xml"/><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slideLayout" Target="../slideLayouts/slideLayout5.xml"/><Relationship Id="rId2" Type="http://schemas.openxmlformats.org/officeDocument/2006/relationships/tags" Target="../tags/tag309.xml"/><Relationship Id="rId16" Type="http://schemas.openxmlformats.org/officeDocument/2006/relationships/tags" Target="../tags/tag323.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5" Type="http://schemas.openxmlformats.org/officeDocument/2006/relationships/tags" Target="../tags/tag312.xml"/><Relationship Id="rId15" Type="http://schemas.openxmlformats.org/officeDocument/2006/relationships/tags" Target="../tags/tag322.xml"/><Relationship Id="rId10" Type="http://schemas.openxmlformats.org/officeDocument/2006/relationships/tags" Target="../tags/tag317.xml"/><Relationship Id="rId19" Type="http://schemas.openxmlformats.org/officeDocument/2006/relationships/image" Target="../media/image26.jpeg"/><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s>
</file>

<file path=ppt/slides/_rels/slide23.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image" Target="../media/image27.jpeg"/><Relationship Id="rId2" Type="http://schemas.openxmlformats.org/officeDocument/2006/relationships/tags" Target="../tags/tag325.xml"/><Relationship Id="rId16" Type="http://schemas.openxmlformats.org/officeDocument/2006/relationships/notesSlide" Target="../notesSlides/notesSlide16.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5" Type="http://schemas.openxmlformats.org/officeDocument/2006/relationships/tags" Target="../tags/tag328.xml"/><Relationship Id="rId15" Type="http://schemas.openxmlformats.org/officeDocument/2006/relationships/slideLayout" Target="../slideLayouts/slideLayout5.xml"/><Relationship Id="rId10" Type="http://schemas.openxmlformats.org/officeDocument/2006/relationships/tags" Target="../tags/tag333.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s>
</file>

<file path=ppt/slides/_rels/slide24.xml.rels><?xml version="1.0" encoding="UTF-8" standalone="yes"?>
<Relationships xmlns="http://schemas.openxmlformats.org/package/2006/relationships"><Relationship Id="rId3" Type="http://schemas.openxmlformats.org/officeDocument/2006/relationships/tags" Target="../tags/tag340.xml"/><Relationship Id="rId7" Type="http://schemas.openxmlformats.org/officeDocument/2006/relationships/notesSlide" Target="../notesSlides/notesSlide17.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slideLayout" Target="../slideLayouts/slideLayout2.xml"/><Relationship Id="rId5" Type="http://schemas.openxmlformats.org/officeDocument/2006/relationships/tags" Target="../tags/tag342.xml"/><Relationship Id="rId4" Type="http://schemas.openxmlformats.org/officeDocument/2006/relationships/tags" Target="../tags/tag3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notesSlide" Target="../notesSlides/notesSlide18.xml"/><Relationship Id="rId5" Type="http://schemas.openxmlformats.org/officeDocument/2006/relationships/slideLayout" Target="../slideLayouts/slideLayout19.xml"/><Relationship Id="rId4" Type="http://schemas.openxmlformats.org/officeDocument/2006/relationships/tags" Target="../tags/tag346.xml"/></Relationships>
</file>

<file path=ppt/slides/_rels/slide3.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notesSlide" Target="../notesSlides/notesSlide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Layout" Target="../slideLayouts/slideLayout2.xml"/><Relationship Id="rId5" Type="http://schemas.openxmlformats.org/officeDocument/2006/relationships/tags" Target="../tags/tag171.xml"/><Relationship Id="rId4" Type="http://schemas.openxmlformats.org/officeDocument/2006/relationships/tags" Target="../tags/tag17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tags" Target="../tags/tag172.xml"/></Relationships>
</file>

<file path=ppt/slides/_rels/slide5.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18" Type="http://schemas.openxmlformats.org/officeDocument/2006/relationships/tags" Target="../tags/tag190.xml"/><Relationship Id="rId26" Type="http://schemas.openxmlformats.org/officeDocument/2006/relationships/image" Target="../media/image6.svg"/><Relationship Id="rId3" Type="http://schemas.openxmlformats.org/officeDocument/2006/relationships/tags" Target="../tags/tag175.xml"/><Relationship Id="rId21" Type="http://schemas.openxmlformats.org/officeDocument/2006/relationships/slideLayout" Target="../slideLayouts/slideLayout5.xm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tags" Target="../tags/tag189.xml"/><Relationship Id="rId25" Type="http://schemas.openxmlformats.org/officeDocument/2006/relationships/image" Target="../media/image5.png"/><Relationship Id="rId2" Type="http://schemas.openxmlformats.org/officeDocument/2006/relationships/tags" Target="../tags/tag174.xml"/><Relationship Id="rId16" Type="http://schemas.openxmlformats.org/officeDocument/2006/relationships/tags" Target="../tags/tag188.xml"/><Relationship Id="rId20" Type="http://schemas.openxmlformats.org/officeDocument/2006/relationships/tags" Target="../tags/tag192.xml"/><Relationship Id="rId29" Type="http://schemas.openxmlformats.org/officeDocument/2006/relationships/image" Target="../media/image9.png"/><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image" Target="../media/image4.svg"/><Relationship Id="rId5" Type="http://schemas.openxmlformats.org/officeDocument/2006/relationships/tags" Target="../tags/tag177.xml"/><Relationship Id="rId15" Type="http://schemas.openxmlformats.org/officeDocument/2006/relationships/tags" Target="../tags/tag187.xml"/><Relationship Id="rId23" Type="http://schemas.openxmlformats.org/officeDocument/2006/relationships/image" Target="../media/image3.png"/><Relationship Id="rId28" Type="http://schemas.openxmlformats.org/officeDocument/2006/relationships/image" Target="../media/image8.svg"/><Relationship Id="rId10" Type="http://schemas.openxmlformats.org/officeDocument/2006/relationships/tags" Target="../tags/tag182.xml"/><Relationship Id="rId19" Type="http://schemas.openxmlformats.org/officeDocument/2006/relationships/tags" Target="../tags/tag191.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image" Target="../media/image2.jpeg"/><Relationship Id="rId27" Type="http://schemas.openxmlformats.org/officeDocument/2006/relationships/image" Target="../media/image7.png"/><Relationship Id="rId30"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image" Target="../media/image13.png"/><Relationship Id="rId3" Type="http://schemas.openxmlformats.org/officeDocument/2006/relationships/tags" Target="../tags/tag195.xml"/><Relationship Id="rId21" Type="http://schemas.openxmlformats.org/officeDocument/2006/relationships/tags" Target="../tags/tag213.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image" Target="../media/image12.jpeg"/><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image" Target="../media/image11.png"/><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notesSlide" Target="../notesSlides/notesSlide4.xml"/><Relationship Id="rId10" Type="http://schemas.openxmlformats.org/officeDocument/2006/relationships/tags" Target="../tags/tag202.xml"/><Relationship Id="rId19" Type="http://schemas.openxmlformats.org/officeDocument/2006/relationships/tags" Target="../tags/tag211.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tags" Target="../tags/tag216.xml"/><Relationship Id="rId7" Type="http://schemas.openxmlformats.org/officeDocument/2006/relationships/notesSlide" Target="../notesSlides/notesSlide5.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2.xml"/><Relationship Id="rId5" Type="http://schemas.openxmlformats.org/officeDocument/2006/relationships/tags" Target="../tags/tag218.xml"/><Relationship Id="rId4" Type="http://schemas.openxmlformats.org/officeDocument/2006/relationships/tags" Target="../tags/tag2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slideLayout" Target="../slideLayouts/slideLayout5.xml"/><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tags" Target="../tags/tag231.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image" Target="../media/image14.jpeg"/><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custDataLst>
              <p:tags r:id="rId2"/>
            </p:custDataLst>
          </p:nvPr>
        </p:nvSpPr>
        <p:spPr>
          <a:xfrm>
            <a:off x="2080675" y="1687650"/>
            <a:ext cx="6350100" cy="143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ea typeface="宋体" panose="02010600030101010101" pitchFamily="2" charset="-122"/>
              </a:rPr>
              <a:t>单源增强系统</a:t>
            </a:r>
            <a:endParaRPr lang="zh-CN" b="1" dirty="0">
              <a:ea typeface="宋体" panose="02010600030101010101" pitchFamily="2" charset="-122"/>
            </a:endParaRPr>
          </a:p>
        </p:txBody>
      </p:sp>
      <p:grpSp>
        <p:nvGrpSpPr>
          <p:cNvPr id="207" name="Google Shape;207;p28"/>
          <p:cNvGrpSpPr/>
          <p:nvPr/>
        </p:nvGrpSpPr>
        <p:grpSpPr>
          <a:xfrm>
            <a:off x="2220050" y="1547100"/>
            <a:ext cx="7055100" cy="0"/>
            <a:chOff x="2220050" y="1547100"/>
            <a:chExt cx="7055100" cy="0"/>
          </a:xfrm>
        </p:grpSpPr>
        <p:cxnSp>
          <p:nvCxnSpPr>
            <p:cNvPr id="208" name="Google Shape;208;p28"/>
            <p:cNvCxnSpPr/>
            <p:nvPr>
              <p:custDataLst>
                <p:tags r:id="rId3"/>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09" name="Google Shape;209;p28"/>
            <p:cNvCxnSpPr/>
            <p:nvPr>
              <p:custDataLst>
                <p:tags r:id="rId4"/>
              </p:custDataLst>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
        <p:nvSpPr>
          <p:cNvPr id="2" name="副标题 1"/>
          <p:cNvSpPr>
            <a:spLocks noGrp="1"/>
          </p:cNvSpPr>
          <p:nvPr>
            <p:ph type="subTitle" idx="1"/>
          </p:nvPr>
        </p:nvSpPr>
        <p:spPr/>
        <p:txBody>
          <a:bodyPr/>
          <a:lstStyle/>
          <a:p>
            <a:r>
              <a:rPr lang="zh-CN" altLang="en-US" dirty="0"/>
              <a:t>第十五组</a:t>
            </a:r>
            <a:r>
              <a:rPr lang="en-US" altLang="zh-CN" dirty="0"/>
              <a:t>:</a:t>
            </a:r>
          </a:p>
          <a:p>
            <a:r>
              <a:rPr lang="zh-CN" altLang="en-US" dirty="0"/>
              <a:t>沈赫楠 </a:t>
            </a:r>
            <a:r>
              <a:rPr lang="en-US" altLang="zh-CN" dirty="0"/>
              <a:t>23121209 </a:t>
            </a:r>
          </a:p>
          <a:p>
            <a:r>
              <a:rPr lang="zh-CN" altLang="en-US" dirty="0"/>
              <a:t>吴浩天 </a:t>
            </a:r>
            <a:r>
              <a:rPr lang="en-US" altLang="zh-CN" dirty="0"/>
              <a:t>23120693</a:t>
            </a:r>
          </a:p>
          <a:p>
            <a:r>
              <a:rPr lang="en-US" altLang="zh-CN" dirty="0"/>
              <a:t>Vincent Maxillion 23160018</a:t>
            </a:r>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custDataLst>
              <p:tags r:id="rId2"/>
            </p:custDataLst>
          </p:nvPr>
        </p:nvSpPr>
        <p:spPr>
          <a:xfrm>
            <a:off x="1500200" y="2699650"/>
            <a:ext cx="3362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ea typeface="宋体" panose="02010600030101010101" pitchFamily="2" charset="-122"/>
              </a:rPr>
              <a:t>裁剪图片模块</a:t>
            </a:r>
          </a:p>
        </p:txBody>
      </p:sp>
      <p:sp>
        <p:nvSpPr>
          <p:cNvPr id="261" name="Google Shape;261;p33"/>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03</a:t>
            </a: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2"/>
            </p:custDataLst>
          </p:nvPr>
        </p:nvSpPr>
        <p:spPr>
          <a:xfrm rot="21342100">
            <a:off x="7233531" y="1204820"/>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3025" y="339208"/>
                </a:moveTo>
                <a:lnTo>
                  <a:pt x="273025" y="3588875"/>
                </a:lnTo>
                <a:lnTo>
                  <a:pt x="3353850" y="3588875"/>
                </a:lnTo>
                <a:lnTo>
                  <a:pt x="3353850" y="339208"/>
                </a:lnTo>
                <a:lnTo>
                  <a:pt x="273025" y="339208"/>
                </a:lnTo>
                <a:close/>
              </a:path>
            </a:pathLst>
          </a:custGeom>
          <a:solidFill>
            <a:schemeClr val="lt1">
              <a:lumMod val="100000"/>
            </a:schemeClr>
          </a:solidFill>
          <a:ln>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descr="C:/Users/15378/AppData/Roaming/Kingsoft/office6/wppai/generateppt/fd0b7569-824e-4165-8b3f-3adcd0804640.jpgfd0b7569-824e-4165-8b3f-3adcd0804640"/>
          <p:cNvPicPr>
            <a:picLocks noChangeAspect="1"/>
          </p:cNvPicPr>
          <p:nvPr>
            <p:custDataLst>
              <p:tags r:id="rId3"/>
            </p:custDataLst>
          </p:nvPr>
        </p:nvPicPr>
        <p:blipFill>
          <a:blip r:embed="rId9"/>
          <a:srcRect l="180" r="180"/>
          <a:stretch>
            <a:fillRect/>
          </a:stretch>
        </p:blipFill>
        <p:spPr>
          <a:xfrm rot="157750">
            <a:off x="7309609" y="1347446"/>
            <a:ext cx="3474720" cy="4417255"/>
          </a:xfrm>
          <a:custGeom>
            <a:avLst/>
            <a:gdLst>
              <a:gd name="connsiteX0" fmla="*/ 0 w 3474720"/>
              <a:gd name="connsiteY0" fmla="*/ 0 h 4417255"/>
              <a:gd name="connsiteX1" fmla="*/ 3474720 w 3474720"/>
              <a:gd name="connsiteY1" fmla="*/ 0 h 4417255"/>
              <a:gd name="connsiteX2" fmla="*/ 3474720 w 3474720"/>
              <a:gd name="connsiteY2" fmla="*/ 4417255 h 4417255"/>
              <a:gd name="connsiteX3" fmla="*/ 0 w 3474720"/>
              <a:gd name="connsiteY3" fmla="*/ 4417255 h 4417255"/>
            </a:gdLst>
            <a:ahLst/>
            <a:cxnLst>
              <a:cxn ang="0">
                <a:pos x="connsiteX0" y="connsiteY0"/>
              </a:cxn>
              <a:cxn ang="0">
                <a:pos x="connsiteX1" y="connsiteY1"/>
              </a:cxn>
              <a:cxn ang="0">
                <a:pos x="connsiteX2" y="connsiteY2"/>
              </a:cxn>
              <a:cxn ang="0">
                <a:pos x="connsiteX3" y="connsiteY3"/>
              </a:cxn>
            </a:cxnLst>
            <a:rect l="l" t="t" r="r" b="b"/>
            <a:pathLst>
              <a:path w="3474720" h="4417255">
                <a:moveTo>
                  <a:pt x="0" y="0"/>
                </a:moveTo>
                <a:lnTo>
                  <a:pt x="3474720" y="0"/>
                </a:lnTo>
                <a:lnTo>
                  <a:pt x="3474720" y="4417255"/>
                </a:lnTo>
                <a:lnTo>
                  <a:pt x="0" y="4417255"/>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4"/>
            </p:custDataLst>
          </p:nvPr>
        </p:nvSpPr>
        <p:spPr>
          <a:xfrm>
            <a:off x="525145" y="206375"/>
            <a:ext cx="2888615" cy="565150"/>
          </a:xfrm>
        </p:spPr>
        <p:txBody>
          <a:bodyPr lIns="0" tIns="0" rIns="0" bIns="0" anchor="b" anchorCtr="0">
            <a:normAutofit/>
          </a:bodyPr>
          <a:lstStyle/>
          <a:p>
            <a:r>
              <a:rPr lang="zh-CN" altLang="en-US" sz="2400" kern="1200" dirty="0">
                <a:solidFill>
                  <a:schemeClr val="tx1"/>
                </a:solidFill>
                <a:latin typeface="+mj-ea"/>
                <a:cs typeface="+mn-ea"/>
              </a:rPr>
              <a:t>核心逻辑</a:t>
            </a:r>
          </a:p>
        </p:txBody>
      </p:sp>
      <p:sp>
        <p:nvSpPr>
          <p:cNvPr id="7" name="任意多边形: 形状 6"/>
          <p:cNvSpPr/>
          <p:nvPr>
            <p:custDataLst>
              <p:tags r:id="rId5"/>
            </p:custDataLst>
          </p:nvPr>
        </p:nvSpPr>
        <p:spPr>
          <a:xfrm rot="157750">
            <a:off x="7233532" y="1274548"/>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 name="connsiteX0-1" fmla="*/ 51465 w 3626875"/>
              <a:gd name="connsiteY0-2" fmla="*/ 0 h 4563048"/>
              <a:gd name="connsiteX1-3" fmla="*/ 3575410 w 3626875"/>
              <a:gd name="connsiteY1-4" fmla="*/ 0 h 4563048"/>
              <a:gd name="connsiteX2-5" fmla="*/ 3626875 w 3626875"/>
              <a:gd name="connsiteY2-6" fmla="*/ 51465 h 4563048"/>
              <a:gd name="connsiteX3-7" fmla="*/ 3626875 w 3626875"/>
              <a:gd name="connsiteY3-8" fmla="*/ 4511583 h 4563048"/>
              <a:gd name="connsiteX4-9" fmla="*/ 3575410 w 3626875"/>
              <a:gd name="connsiteY4-10" fmla="*/ 4563048 h 4563048"/>
              <a:gd name="connsiteX5-11" fmla="*/ 51465 w 3626875"/>
              <a:gd name="connsiteY5-12" fmla="*/ 4563048 h 4563048"/>
              <a:gd name="connsiteX6-13" fmla="*/ 0 w 3626875"/>
              <a:gd name="connsiteY6-14" fmla="*/ 4511583 h 4563048"/>
              <a:gd name="connsiteX7-15" fmla="*/ 0 w 3626875"/>
              <a:gd name="connsiteY7-16" fmla="*/ 51465 h 4563048"/>
              <a:gd name="connsiteX8-17" fmla="*/ 51465 w 3626875"/>
              <a:gd name="connsiteY8-18" fmla="*/ 0 h 4563048"/>
              <a:gd name="connsiteX9-19" fmla="*/ 273025 w 3626875"/>
              <a:gd name="connsiteY9-20" fmla="*/ 339208 h 4563048"/>
              <a:gd name="connsiteX10-21" fmla="*/ 273240 w 3626875"/>
              <a:gd name="connsiteY10-22" fmla="*/ 4053589 h 4563048"/>
              <a:gd name="connsiteX11-23" fmla="*/ 3353850 w 3626875"/>
              <a:gd name="connsiteY11-24" fmla="*/ 3588875 h 4563048"/>
              <a:gd name="connsiteX12-25" fmla="*/ 3353850 w 3626875"/>
              <a:gd name="connsiteY12-26" fmla="*/ 339208 h 4563048"/>
              <a:gd name="connsiteX13-27" fmla="*/ 273025 w 3626875"/>
              <a:gd name="connsiteY13-28" fmla="*/ 339208 h 4563048"/>
              <a:gd name="connsiteX0-29" fmla="*/ 51465 w 3626875"/>
              <a:gd name="connsiteY0-30" fmla="*/ 0 h 4563048"/>
              <a:gd name="connsiteX1-31" fmla="*/ 3575410 w 3626875"/>
              <a:gd name="connsiteY1-32" fmla="*/ 0 h 4563048"/>
              <a:gd name="connsiteX2-33" fmla="*/ 3626875 w 3626875"/>
              <a:gd name="connsiteY2-34" fmla="*/ 51465 h 4563048"/>
              <a:gd name="connsiteX3-35" fmla="*/ 3626875 w 3626875"/>
              <a:gd name="connsiteY3-36" fmla="*/ 4511583 h 4563048"/>
              <a:gd name="connsiteX4-37" fmla="*/ 3575410 w 3626875"/>
              <a:gd name="connsiteY4-38" fmla="*/ 4563048 h 4563048"/>
              <a:gd name="connsiteX5-39" fmla="*/ 51465 w 3626875"/>
              <a:gd name="connsiteY5-40" fmla="*/ 4563048 h 4563048"/>
              <a:gd name="connsiteX6-41" fmla="*/ 0 w 3626875"/>
              <a:gd name="connsiteY6-42" fmla="*/ 4511583 h 4563048"/>
              <a:gd name="connsiteX7-43" fmla="*/ 0 w 3626875"/>
              <a:gd name="connsiteY7-44" fmla="*/ 51465 h 4563048"/>
              <a:gd name="connsiteX8-45" fmla="*/ 51465 w 3626875"/>
              <a:gd name="connsiteY8-46" fmla="*/ 0 h 4563048"/>
              <a:gd name="connsiteX9-47" fmla="*/ 273025 w 3626875"/>
              <a:gd name="connsiteY9-48" fmla="*/ 339208 h 4563048"/>
              <a:gd name="connsiteX10-49" fmla="*/ 274782 w 3626875"/>
              <a:gd name="connsiteY10-50" fmla="*/ 3933816 h 4563048"/>
              <a:gd name="connsiteX11-51" fmla="*/ 3353850 w 3626875"/>
              <a:gd name="connsiteY11-52" fmla="*/ 3588875 h 4563048"/>
              <a:gd name="connsiteX12-53" fmla="*/ 3353850 w 3626875"/>
              <a:gd name="connsiteY12-54" fmla="*/ 339208 h 4563048"/>
              <a:gd name="connsiteX13-55" fmla="*/ 273025 w 3626875"/>
              <a:gd name="connsiteY13-56" fmla="*/ 339208 h 4563048"/>
              <a:gd name="connsiteX0-57" fmla="*/ 51465 w 3626875"/>
              <a:gd name="connsiteY0-58" fmla="*/ 0 h 4563048"/>
              <a:gd name="connsiteX1-59" fmla="*/ 3575410 w 3626875"/>
              <a:gd name="connsiteY1-60" fmla="*/ 0 h 4563048"/>
              <a:gd name="connsiteX2-61" fmla="*/ 3626875 w 3626875"/>
              <a:gd name="connsiteY2-62" fmla="*/ 51465 h 4563048"/>
              <a:gd name="connsiteX3-63" fmla="*/ 3626875 w 3626875"/>
              <a:gd name="connsiteY3-64" fmla="*/ 4511583 h 4563048"/>
              <a:gd name="connsiteX4-65" fmla="*/ 3575410 w 3626875"/>
              <a:gd name="connsiteY4-66" fmla="*/ 4563048 h 4563048"/>
              <a:gd name="connsiteX5-67" fmla="*/ 51465 w 3626875"/>
              <a:gd name="connsiteY5-68" fmla="*/ 4563048 h 4563048"/>
              <a:gd name="connsiteX6-69" fmla="*/ 0 w 3626875"/>
              <a:gd name="connsiteY6-70" fmla="*/ 4511583 h 4563048"/>
              <a:gd name="connsiteX7-71" fmla="*/ 0 w 3626875"/>
              <a:gd name="connsiteY7-72" fmla="*/ 51465 h 4563048"/>
              <a:gd name="connsiteX8-73" fmla="*/ 51465 w 3626875"/>
              <a:gd name="connsiteY8-74" fmla="*/ 0 h 4563048"/>
              <a:gd name="connsiteX9-75" fmla="*/ 273025 w 3626875"/>
              <a:gd name="connsiteY9-76" fmla="*/ 339208 h 4563048"/>
              <a:gd name="connsiteX10-77" fmla="*/ 274782 w 3626875"/>
              <a:gd name="connsiteY10-78" fmla="*/ 3933816 h 4563048"/>
              <a:gd name="connsiteX11-79" fmla="*/ 3356577 w 3626875"/>
              <a:gd name="connsiteY11-80" fmla="*/ 3954896 h 4563048"/>
              <a:gd name="connsiteX12-81" fmla="*/ 3353850 w 3626875"/>
              <a:gd name="connsiteY12-82" fmla="*/ 339208 h 4563048"/>
              <a:gd name="connsiteX13-83" fmla="*/ 273025 w 3626875"/>
              <a:gd name="connsiteY13-84" fmla="*/ 339208 h 4563048"/>
              <a:gd name="connsiteX0-85" fmla="*/ 51465 w 3626875"/>
              <a:gd name="connsiteY0-86" fmla="*/ 0 h 4563048"/>
              <a:gd name="connsiteX1-87" fmla="*/ 3575410 w 3626875"/>
              <a:gd name="connsiteY1-88" fmla="*/ 0 h 4563048"/>
              <a:gd name="connsiteX2-89" fmla="*/ 3626875 w 3626875"/>
              <a:gd name="connsiteY2-90" fmla="*/ 51465 h 4563048"/>
              <a:gd name="connsiteX3-91" fmla="*/ 3626875 w 3626875"/>
              <a:gd name="connsiteY3-92" fmla="*/ 4511583 h 4563048"/>
              <a:gd name="connsiteX4-93" fmla="*/ 3575410 w 3626875"/>
              <a:gd name="connsiteY4-94" fmla="*/ 4563048 h 4563048"/>
              <a:gd name="connsiteX5-95" fmla="*/ 51465 w 3626875"/>
              <a:gd name="connsiteY5-96" fmla="*/ 4563048 h 4563048"/>
              <a:gd name="connsiteX6-97" fmla="*/ 0 w 3626875"/>
              <a:gd name="connsiteY6-98" fmla="*/ 4511583 h 4563048"/>
              <a:gd name="connsiteX7-99" fmla="*/ 0 w 3626875"/>
              <a:gd name="connsiteY7-100" fmla="*/ 51465 h 4563048"/>
              <a:gd name="connsiteX8-101" fmla="*/ 51465 w 3626875"/>
              <a:gd name="connsiteY8-102" fmla="*/ 0 h 4563048"/>
              <a:gd name="connsiteX9-103" fmla="*/ 275535 w 3626875"/>
              <a:gd name="connsiteY9-104" fmla="*/ 240515 h 4563048"/>
              <a:gd name="connsiteX10-105" fmla="*/ 274782 w 3626875"/>
              <a:gd name="connsiteY10-106" fmla="*/ 3933816 h 4563048"/>
              <a:gd name="connsiteX11-107" fmla="*/ 3356577 w 3626875"/>
              <a:gd name="connsiteY11-108" fmla="*/ 3954896 h 4563048"/>
              <a:gd name="connsiteX12-109" fmla="*/ 3353850 w 3626875"/>
              <a:gd name="connsiteY12-110" fmla="*/ 339208 h 4563048"/>
              <a:gd name="connsiteX13-111" fmla="*/ 275535 w 3626875"/>
              <a:gd name="connsiteY13-112" fmla="*/ 240515 h 4563048"/>
              <a:gd name="connsiteX0-113" fmla="*/ 51465 w 3626875"/>
              <a:gd name="connsiteY0-114" fmla="*/ 0 h 4563048"/>
              <a:gd name="connsiteX1-115" fmla="*/ 3575410 w 3626875"/>
              <a:gd name="connsiteY1-116" fmla="*/ 0 h 4563048"/>
              <a:gd name="connsiteX2-117" fmla="*/ 3626875 w 3626875"/>
              <a:gd name="connsiteY2-118" fmla="*/ 51465 h 4563048"/>
              <a:gd name="connsiteX3-119" fmla="*/ 3626875 w 3626875"/>
              <a:gd name="connsiteY3-120" fmla="*/ 4511583 h 4563048"/>
              <a:gd name="connsiteX4-121" fmla="*/ 3575410 w 3626875"/>
              <a:gd name="connsiteY4-122" fmla="*/ 4563048 h 4563048"/>
              <a:gd name="connsiteX5-123" fmla="*/ 51465 w 3626875"/>
              <a:gd name="connsiteY5-124" fmla="*/ 4563048 h 4563048"/>
              <a:gd name="connsiteX6-125" fmla="*/ 0 w 3626875"/>
              <a:gd name="connsiteY6-126" fmla="*/ 4511583 h 4563048"/>
              <a:gd name="connsiteX7-127" fmla="*/ 0 w 3626875"/>
              <a:gd name="connsiteY7-128" fmla="*/ 51465 h 4563048"/>
              <a:gd name="connsiteX8-129" fmla="*/ 51465 w 3626875"/>
              <a:gd name="connsiteY8-130" fmla="*/ 0 h 4563048"/>
              <a:gd name="connsiteX9-131" fmla="*/ 275535 w 3626875"/>
              <a:gd name="connsiteY9-132" fmla="*/ 240515 h 4563048"/>
              <a:gd name="connsiteX10-133" fmla="*/ 274782 w 3626875"/>
              <a:gd name="connsiteY10-134" fmla="*/ 3933816 h 4563048"/>
              <a:gd name="connsiteX11-135" fmla="*/ 3356577 w 3626875"/>
              <a:gd name="connsiteY11-136" fmla="*/ 3954896 h 4563048"/>
              <a:gd name="connsiteX12-137" fmla="*/ 3349333 w 3626875"/>
              <a:gd name="connsiteY12-138" fmla="*/ 240838 h 4563048"/>
              <a:gd name="connsiteX13-139" fmla="*/ 275535 w 3626875"/>
              <a:gd name="connsiteY13-140" fmla="*/ 240515 h 4563048"/>
              <a:gd name="connsiteX0-141" fmla="*/ 51465 w 3626875"/>
              <a:gd name="connsiteY0-142" fmla="*/ 0 h 4563048"/>
              <a:gd name="connsiteX1-143" fmla="*/ 3575410 w 3626875"/>
              <a:gd name="connsiteY1-144" fmla="*/ 0 h 4563048"/>
              <a:gd name="connsiteX2-145" fmla="*/ 3626875 w 3626875"/>
              <a:gd name="connsiteY2-146" fmla="*/ 51465 h 4563048"/>
              <a:gd name="connsiteX3-147" fmla="*/ 3626875 w 3626875"/>
              <a:gd name="connsiteY3-148" fmla="*/ 4511583 h 4563048"/>
              <a:gd name="connsiteX4-149" fmla="*/ 3575410 w 3626875"/>
              <a:gd name="connsiteY4-150" fmla="*/ 4563048 h 4563048"/>
              <a:gd name="connsiteX5-151" fmla="*/ 51465 w 3626875"/>
              <a:gd name="connsiteY5-152" fmla="*/ 4563048 h 4563048"/>
              <a:gd name="connsiteX6-153" fmla="*/ 0 w 3626875"/>
              <a:gd name="connsiteY6-154" fmla="*/ 4511583 h 4563048"/>
              <a:gd name="connsiteX7-155" fmla="*/ 0 w 3626875"/>
              <a:gd name="connsiteY7-156" fmla="*/ 51465 h 4563048"/>
              <a:gd name="connsiteX8-157" fmla="*/ 51465 w 3626875"/>
              <a:gd name="connsiteY8-158" fmla="*/ 0 h 4563048"/>
              <a:gd name="connsiteX9-159" fmla="*/ 275535 w 3626875"/>
              <a:gd name="connsiteY9-160" fmla="*/ 240515 h 4563048"/>
              <a:gd name="connsiteX10-161" fmla="*/ 274782 w 3626875"/>
              <a:gd name="connsiteY10-162" fmla="*/ 3933816 h 4563048"/>
              <a:gd name="connsiteX11-163" fmla="*/ 3356577 w 3626875"/>
              <a:gd name="connsiteY11-164" fmla="*/ 3954896 h 4563048"/>
              <a:gd name="connsiteX12-165" fmla="*/ 3351269 w 3626875"/>
              <a:gd name="connsiteY12-166" fmla="*/ 282996 h 4563048"/>
              <a:gd name="connsiteX13-167" fmla="*/ 275535 w 3626875"/>
              <a:gd name="connsiteY13-168" fmla="*/ 240515 h 4563048"/>
              <a:gd name="connsiteX0-169" fmla="*/ 51465 w 3626875"/>
              <a:gd name="connsiteY0-170" fmla="*/ 0 h 4563048"/>
              <a:gd name="connsiteX1-171" fmla="*/ 3575410 w 3626875"/>
              <a:gd name="connsiteY1-172" fmla="*/ 0 h 4563048"/>
              <a:gd name="connsiteX2-173" fmla="*/ 3626875 w 3626875"/>
              <a:gd name="connsiteY2-174" fmla="*/ 51465 h 4563048"/>
              <a:gd name="connsiteX3-175" fmla="*/ 3626875 w 3626875"/>
              <a:gd name="connsiteY3-176" fmla="*/ 4511583 h 4563048"/>
              <a:gd name="connsiteX4-177" fmla="*/ 3575410 w 3626875"/>
              <a:gd name="connsiteY4-178" fmla="*/ 4563048 h 4563048"/>
              <a:gd name="connsiteX5-179" fmla="*/ 51465 w 3626875"/>
              <a:gd name="connsiteY5-180" fmla="*/ 4563048 h 4563048"/>
              <a:gd name="connsiteX6-181" fmla="*/ 0 w 3626875"/>
              <a:gd name="connsiteY6-182" fmla="*/ 4511583 h 4563048"/>
              <a:gd name="connsiteX7-183" fmla="*/ 0 w 3626875"/>
              <a:gd name="connsiteY7-184" fmla="*/ 51465 h 4563048"/>
              <a:gd name="connsiteX8-185" fmla="*/ 51465 w 3626875"/>
              <a:gd name="connsiteY8-186" fmla="*/ 0 h 4563048"/>
              <a:gd name="connsiteX9-187" fmla="*/ 275535 w 3626875"/>
              <a:gd name="connsiteY9-188" fmla="*/ 240515 h 4563048"/>
              <a:gd name="connsiteX10-189" fmla="*/ 279550 w 3626875"/>
              <a:gd name="connsiteY10-190" fmla="*/ 3884310 h 4563048"/>
              <a:gd name="connsiteX11-191" fmla="*/ 3356577 w 3626875"/>
              <a:gd name="connsiteY11-192" fmla="*/ 3954896 h 4563048"/>
              <a:gd name="connsiteX12-193" fmla="*/ 3351269 w 3626875"/>
              <a:gd name="connsiteY12-194" fmla="*/ 282996 h 4563048"/>
              <a:gd name="connsiteX13-195" fmla="*/ 275535 w 3626875"/>
              <a:gd name="connsiteY13-196" fmla="*/ 240515 h 4563048"/>
              <a:gd name="connsiteX0-197" fmla="*/ 51465 w 3626875"/>
              <a:gd name="connsiteY0-198" fmla="*/ 0 h 4563048"/>
              <a:gd name="connsiteX1-199" fmla="*/ 3575410 w 3626875"/>
              <a:gd name="connsiteY1-200" fmla="*/ 0 h 4563048"/>
              <a:gd name="connsiteX2-201" fmla="*/ 3626875 w 3626875"/>
              <a:gd name="connsiteY2-202" fmla="*/ 51465 h 4563048"/>
              <a:gd name="connsiteX3-203" fmla="*/ 3626875 w 3626875"/>
              <a:gd name="connsiteY3-204" fmla="*/ 4511583 h 4563048"/>
              <a:gd name="connsiteX4-205" fmla="*/ 3575410 w 3626875"/>
              <a:gd name="connsiteY4-206" fmla="*/ 4563048 h 4563048"/>
              <a:gd name="connsiteX5-207" fmla="*/ 51465 w 3626875"/>
              <a:gd name="connsiteY5-208" fmla="*/ 4563048 h 4563048"/>
              <a:gd name="connsiteX6-209" fmla="*/ 0 w 3626875"/>
              <a:gd name="connsiteY6-210" fmla="*/ 4511583 h 4563048"/>
              <a:gd name="connsiteX7-211" fmla="*/ 0 w 3626875"/>
              <a:gd name="connsiteY7-212" fmla="*/ 51465 h 4563048"/>
              <a:gd name="connsiteX8-213" fmla="*/ 51465 w 3626875"/>
              <a:gd name="connsiteY8-214" fmla="*/ 0 h 4563048"/>
              <a:gd name="connsiteX9-215" fmla="*/ 275535 w 3626875"/>
              <a:gd name="connsiteY9-216" fmla="*/ 240515 h 4563048"/>
              <a:gd name="connsiteX10-217" fmla="*/ 279550 w 3626875"/>
              <a:gd name="connsiteY10-218" fmla="*/ 3884310 h 4563048"/>
              <a:gd name="connsiteX11-219" fmla="*/ 3353996 w 3626875"/>
              <a:gd name="connsiteY11-220" fmla="*/ 3898684 h 4563048"/>
              <a:gd name="connsiteX12-221" fmla="*/ 3351269 w 3626875"/>
              <a:gd name="connsiteY12-222" fmla="*/ 282996 h 4563048"/>
              <a:gd name="connsiteX13-223" fmla="*/ 275535 w 3626875"/>
              <a:gd name="connsiteY13-224" fmla="*/ 240515 h 4563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5535" y="240515"/>
                </a:moveTo>
                <a:cubicBezTo>
                  <a:pt x="275607" y="1478642"/>
                  <a:pt x="279478" y="2646183"/>
                  <a:pt x="279550" y="3884310"/>
                </a:cubicBezTo>
                <a:lnTo>
                  <a:pt x="3353996" y="3898684"/>
                </a:lnTo>
                <a:cubicBezTo>
                  <a:pt x="3351581" y="2660665"/>
                  <a:pt x="3353684" y="1521015"/>
                  <a:pt x="3351269" y="282996"/>
                </a:cubicBezTo>
                <a:lnTo>
                  <a:pt x="275535" y="240515"/>
                </a:lnTo>
                <a:close/>
              </a:path>
            </a:pathLst>
          </a:custGeom>
          <a:solidFill>
            <a:schemeClr val="lt1">
              <a:lumMod val="100000"/>
            </a:schemeClr>
          </a:solidFill>
          <a:ln>
            <a:noFill/>
          </a:ln>
          <a:effectLst>
            <a:outerShdw blurRad="152400" dist="38100" dir="2700000" algn="tl" rotWithShape="0">
              <a:prstClr val="black">
                <a:alpha val="2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custDataLst>
              <p:tags r:id="rId6"/>
            </p:custDataLst>
          </p:nvPr>
        </p:nvSpPr>
        <p:spPr>
          <a:xfrm>
            <a:off x="525145" y="1032410"/>
            <a:ext cx="5039000" cy="475329"/>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200" dirty="0">
                <a:ln>
                  <a:noFill/>
                  <a:prstDash val="sysDot"/>
                </a:ln>
                <a:solidFill>
                  <a:schemeClr val="tx1"/>
                </a:solidFill>
                <a:latin typeface="+mn-ea"/>
                <a:cs typeface="+mn-ea"/>
              </a:rPr>
              <a:t>这段模块的主要功能是对图片进行裁剪相关的操作，应用了</a:t>
            </a:r>
            <a:r>
              <a:rPr lang="en-US" altLang="zh-CN" sz="1200" dirty="0" err="1">
                <a:ln>
                  <a:noFill/>
                  <a:prstDash val="sysDot"/>
                </a:ln>
                <a:solidFill>
                  <a:schemeClr val="tx1"/>
                </a:solidFill>
                <a:latin typeface="+mn-ea"/>
                <a:cs typeface="+mn-ea"/>
              </a:rPr>
              <a:t>GroundingDINO</a:t>
            </a:r>
            <a:r>
              <a:rPr lang="zh-CN" altLang="en-US" sz="1200" dirty="0">
                <a:ln>
                  <a:noFill/>
                  <a:prstDash val="sysDot"/>
                </a:ln>
                <a:solidFill>
                  <a:schemeClr val="tx1"/>
                </a:solidFill>
                <a:latin typeface="+mn-ea"/>
                <a:cs typeface="+mn-ea"/>
              </a:rPr>
              <a:t>对图片进行物体检测，获取物体的边界框信息，并对边界框</a:t>
            </a:r>
            <a:r>
              <a:rPr lang="en-US" altLang="zh-CN" sz="1200" dirty="0">
                <a:ln>
                  <a:noFill/>
                  <a:prstDash val="sysDot"/>
                </a:ln>
                <a:solidFill>
                  <a:schemeClr val="tx1"/>
                </a:solidFill>
                <a:latin typeface="+mn-ea"/>
                <a:cs typeface="+mn-ea"/>
              </a:rPr>
              <a:t>tensor</a:t>
            </a:r>
            <a:r>
              <a:rPr lang="zh-CN" altLang="en-US" sz="1200" dirty="0">
                <a:ln>
                  <a:noFill/>
                  <a:prstDash val="sysDot"/>
                </a:ln>
                <a:solidFill>
                  <a:schemeClr val="tx1"/>
                </a:solidFill>
                <a:latin typeface="+mn-ea"/>
                <a:cs typeface="+mn-ea"/>
              </a:rPr>
              <a:t>类型转换成坐标后，返回根据坐标被裁剪的图片。</a:t>
            </a:r>
          </a:p>
        </p:txBody>
      </p:sp>
      <p:pic>
        <p:nvPicPr>
          <p:cNvPr id="3" name="图片 2">
            <a:extLst>
              <a:ext uri="{FF2B5EF4-FFF2-40B4-BE49-F238E27FC236}">
                <a16:creationId xmlns:a16="http://schemas.microsoft.com/office/drawing/2014/main" id="{5FB59DF1-4E6C-13E0-99A5-EE98AD697F3A}"/>
              </a:ext>
            </a:extLst>
          </p:cNvPr>
          <p:cNvPicPr>
            <a:picLocks noChangeAspect="1"/>
          </p:cNvPicPr>
          <p:nvPr/>
        </p:nvPicPr>
        <p:blipFill>
          <a:blip r:embed="rId10"/>
          <a:stretch>
            <a:fillRect/>
          </a:stretch>
        </p:blipFill>
        <p:spPr>
          <a:xfrm>
            <a:off x="611711" y="2015137"/>
            <a:ext cx="2046647" cy="2728864"/>
          </a:xfrm>
          <a:prstGeom prst="rect">
            <a:avLst/>
          </a:prstGeom>
        </p:spPr>
      </p:pic>
      <p:pic>
        <p:nvPicPr>
          <p:cNvPr id="8" name="图片 7">
            <a:extLst>
              <a:ext uri="{FF2B5EF4-FFF2-40B4-BE49-F238E27FC236}">
                <a16:creationId xmlns:a16="http://schemas.microsoft.com/office/drawing/2014/main" id="{8497EE03-EF8B-A18E-D120-BBF6FEF08C57}"/>
              </a:ext>
            </a:extLst>
          </p:cNvPr>
          <p:cNvPicPr>
            <a:picLocks noChangeAspect="1"/>
          </p:cNvPicPr>
          <p:nvPr/>
        </p:nvPicPr>
        <p:blipFill>
          <a:blip r:embed="rId11"/>
          <a:stretch>
            <a:fillRect/>
          </a:stretch>
        </p:blipFill>
        <p:spPr>
          <a:xfrm>
            <a:off x="4572000" y="2582608"/>
            <a:ext cx="2107578" cy="1593922"/>
          </a:xfrm>
          <a:prstGeom prst="rect">
            <a:avLst/>
          </a:prstGeom>
        </p:spPr>
      </p:pic>
      <p:cxnSp>
        <p:nvCxnSpPr>
          <p:cNvPr id="14" name="直接箭头连接符 13">
            <a:extLst>
              <a:ext uri="{FF2B5EF4-FFF2-40B4-BE49-F238E27FC236}">
                <a16:creationId xmlns:a16="http://schemas.microsoft.com/office/drawing/2014/main" id="{83B3A8B5-4BCC-066B-E107-48268BBEAFF0}"/>
              </a:ext>
            </a:extLst>
          </p:cNvPr>
          <p:cNvCxnSpPr>
            <a:cxnSpLocks/>
            <a:stCxn id="3" idx="3"/>
            <a:endCxn id="8" idx="1"/>
          </p:cNvCxnSpPr>
          <p:nvPr/>
        </p:nvCxnSpPr>
        <p:spPr>
          <a:xfrm>
            <a:off x="2658358" y="3379569"/>
            <a:ext cx="19136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5220D89C-2B17-7366-3C05-D29D82DD6875}"/>
              </a:ext>
            </a:extLst>
          </p:cNvPr>
          <p:cNvSpPr txBox="1"/>
          <p:nvPr/>
        </p:nvSpPr>
        <p:spPr>
          <a:xfrm>
            <a:off x="2834641" y="3071792"/>
            <a:ext cx="1428072" cy="307777"/>
          </a:xfrm>
          <a:prstGeom prst="rect">
            <a:avLst/>
          </a:prstGeom>
          <a:noFill/>
        </p:spPr>
        <p:txBody>
          <a:bodyPr wrap="square">
            <a:spAutoFit/>
          </a:bodyPr>
          <a:lstStyle/>
          <a:p>
            <a:pPr algn="ctr"/>
            <a:r>
              <a:rPr lang="en-US" altLang="zh-CN" dirty="0">
                <a:ln>
                  <a:noFill/>
                  <a:prstDash val="sysDot"/>
                </a:ln>
                <a:solidFill>
                  <a:schemeClr val="tx1"/>
                </a:solidFill>
                <a:latin typeface="+mn-ea"/>
                <a:cs typeface="+mn-ea"/>
              </a:rPr>
              <a:t>Scooter</a:t>
            </a:r>
            <a:endParaRPr lang="zh-CN" alt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001C7-A663-9AED-FD10-9D9D75730353}"/>
              </a:ext>
            </a:extLst>
          </p:cNvPr>
          <p:cNvSpPr>
            <a:spLocks noGrp="1"/>
          </p:cNvSpPr>
          <p:nvPr>
            <p:ph type="title"/>
          </p:nvPr>
        </p:nvSpPr>
        <p:spPr/>
        <p:txBody>
          <a:bodyPr/>
          <a:lstStyle/>
          <a:p>
            <a:r>
              <a:rPr lang="zh-CN" altLang="en-US" dirty="0"/>
              <a:t>数据对比</a:t>
            </a:r>
          </a:p>
        </p:txBody>
      </p:sp>
      <p:sp>
        <p:nvSpPr>
          <p:cNvPr id="6" name="文本框 5">
            <a:extLst>
              <a:ext uri="{FF2B5EF4-FFF2-40B4-BE49-F238E27FC236}">
                <a16:creationId xmlns:a16="http://schemas.microsoft.com/office/drawing/2014/main" id="{ECDFE6C9-A326-E2C5-00BB-A907674D9400}"/>
              </a:ext>
            </a:extLst>
          </p:cNvPr>
          <p:cNvSpPr txBox="1"/>
          <p:nvPr/>
        </p:nvSpPr>
        <p:spPr>
          <a:xfrm>
            <a:off x="5165437" y="1508125"/>
            <a:ext cx="2833254" cy="3323987"/>
          </a:xfrm>
          <a:prstGeom prst="rect">
            <a:avLst/>
          </a:prstGeom>
          <a:noFill/>
        </p:spPr>
        <p:txBody>
          <a:bodyPr wrap="square">
            <a:spAutoFit/>
          </a:bodyPr>
          <a:lstStyle/>
          <a:p>
            <a:r>
              <a:rPr lang="zh-CN" altLang="en-US" dirty="0"/>
              <a:t>'entities': [{'entity_name': 'Vespa Primavera', 'entity_attributes': {'manufacturer': 'Piaggio', 'production_years': '2013–present', 'place_of_assembly': 'Pontedera, Italy', 'vehicle_class': 'Scooter', 'related_models': 'Vespa Sprint'}}]}, {'index': 13375, 'score': 0.7976845502853394, 'url': 'https://upload.wikimedia.org/wikipedia/commons/2/2e/Vespa_GTS_300_Super.jpg', 'entities': [{'entity_name': 'Vespa GTS Super', 'entity_attributes': None}]}</a:t>
            </a:r>
          </a:p>
        </p:txBody>
      </p:sp>
      <p:sp>
        <p:nvSpPr>
          <p:cNvPr id="8" name="文本框 7">
            <a:extLst>
              <a:ext uri="{FF2B5EF4-FFF2-40B4-BE49-F238E27FC236}">
                <a16:creationId xmlns:a16="http://schemas.microsoft.com/office/drawing/2014/main" id="{704D5B22-86C6-07FF-3D05-545BC111F66C}"/>
              </a:ext>
            </a:extLst>
          </p:cNvPr>
          <p:cNvSpPr txBox="1"/>
          <p:nvPr/>
        </p:nvSpPr>
        <p:spPr>
          <a:xfrm>
            <a:off x="5575301" y="1017725"/>
            <a:ext cx="2013526" cy="307777"/>
          </a:xfrm>
          <a:prstGeom prst="rect">
            <a:avLst/>
          </a:prstGeom>
          <a:noFill/>
        </p:spPr>
        <p:txBody>
          <a:bodyPr wrap="square">
            <a:spAutoFit/>
          </a:bodyPr>
          <a:lstStyle/>
          <a:p>
            <a:r>
              <a:rPr lang="zh-CN" altLang="en-US" sz="1400" b="1" dirty="0">
                <a:ln>
                  <a:noFill/>
                  <a:prstDash val="sysDot"/>
                </a:ln>
                <a:solidFill>
                  <a:schemeClr val="tx1"/>
                </a:solidFill>
                <a:latin typeface="+mn-ea"/>
                <a:cs typeface="+mn-ea"/>
              </a:rPr>
              <a:t>裁剪后图片得到的数据</a:t>
            </a:r>
            <a:endParaRPr lang="zh-CN" altLang="en-US" b="1" dirty="0"/>
          </a:p>
        </p:txBody>
      </p:sp>
      <p:sp>
        <p:nvSpPr>
          <p:cNvPr id="9" name="文本框 8">
            <a:extLst>
              <a:ext uri="{FF2B5EF4-FFF2-40B4-BE49-F238E27FC236}">
                <a16:creationId xmlns:a16="http://schemas.microsoft.com/office/drawing/2014/main" id="{8E1C6BED-D60E-F5B4-5B92-62BA87DEECDF}"/>
              </a:ext>
            </a:extLst>
          </p:cNvPr>
          <p:cNvSpPr txBox="1"/>
          <p:nvPr/>
        </p:nvSpPr>
        <p:spPr>
          <a:xfrm>
            <a:off x="1358901" y="1017725"/>
            <a:ext cx="2013526" cy="307777"/>
          </a:xfrm>
          <a:prstGeom prst="rect">
            <a:avLst/>
          </a:prstGeom>
          <a:noFill/>
        </p:spPr>
        <p:txBody>
          <a:bodyPr wrap="square">
            <a:spAutoFit/>
          </a:bodyPr>
          <a:lstStyle/>
          <a:p>
            <a:r>
              <a:rPr lang="zh-CN" altLang="en-US" sz="1400" b="1" dirty="0">
                <a:ln>
                  <a:noFill/>
                  <a:prstDash val="sysDot"/>
                </a:ln>
                <a:solidFill>
                  <a:schemeClr val="tx1"/>
                </a:solidFill>
                <a:latin typeface="+mn-ea"/>
                <a:cs typeface="+mn-ea"/>
              </a:rPr>
              <a:t>裁剪</a:t>
            </a:r>
            <a:r>
              <a:rPr lang="zh-CN" altLang="en-US" b="1" dirty="0">
                <a:ln>
                  <a:noFill/>
                  <a:prstDash val="sysDot"/>
                </a:ln>
                <a:solidFill>
                  <a:schemeClr val="tx1"/>
                </a:solidFill>
                <a:latin typeface="+mn-ea"/>
                <a:cs typeface="+mn-ea"/>
              </a:rPr>
              <a:t>前</a:t>
            </a:r>
            <a:r>
              <a:rPr lang="zh-CN" altLang="en-US" sz="1400" b="1" dirty="0">
                <a:ln>
                  <a:noFill/>
                  <a:prstDash val="sysDot"/>
                </a:ln>
                <a:solidFill>
                  <a:schemeClr val="tx1"/>
                </a:solidFill>
                <a:latin typeface="+mn-ea"/>
                <a:cs typeface="+mn-ea"/>
              </a:rPr>
              <a:t>图片得到的数据</a:t>
            </a:r>
            <a:endParaRPr lang="zh-CN" altLang="en-US" b="1" dirty="0"/>
          </a:p>
        </p:txBody>
      </p:sp>
      <p:sp>
        <p:nvSpPr>
          <p:cNvPr id="11" name="文本框 10">
            <a:extLst>
              <a:ext uri="{FF2B5EF4-FFF2-40B4-BE49-F238E27FC236}">
                <a16:creationId xmlns:a16="http://schemas.microsoft.com/office/drawing/2014/main" id="{A07C0821-6E8A-05F3-CFCB-144A94B04BE7}"/>
              </a:ext>
            </a:extLst>
          </p:cNvPr>
          <p:cNvSpPr txBox="1"/>
          <p:nvPr/>
        </p:nvSpPr>
        <p:spPr>
          <a:xfrm>
            <a:off x="491838" y="1477523"/>
            <a:ext cx="4604326" cy="3108543"/>
          </a:xfrm>
          <a:prstGeom prst="rect">
            <a:avLst/>
          </a:prstGeom>
          <a:noFill/>
        </p:spPr>
        <p:txBody>
          <a:bodyPr wrap="square">
            <a:spAutoFit/>
          </a:bodyPr>
          <a:lstStyle/>
          <a:p>
            <a:r>
              <a:rPr lang="zh-CN" altLang="en-US" dirty="0"/>
              <a:t>'entities': [{'entity_name': 'Chinatown, Manhattan', 'entity_attributes': {'name': '{{unbulleted list|Chinatown, Manhattan|}}', 'settlement_type': '[[List of Manhattan neighborhoods|Neighborhood]]', 'image_skyline': 'Nycctown.jpg', 'imagesize': '300px', 'image_caption': 'Crossing [[Canal -align|=|center|frame-lat|=|40.715|frame-long|=|-73.997|zoom|=|12|type|=|line|&lt;!--shape--&gt;|stroke-color|=|#000|stroke-width|=|1|id|=|Q866332}}', 'map_caption': 'Location in New York City', 'coordinates': '{{Coord|40.715|-73.997|region:US-NY_type:city|display|=|inline,title}}', ', 'demographics1_title1': 'Asian', 'demographics1_info1': '63.}}"}}]}</a:t>
            </a:r>
          </a:p>
        </p:txBody>
      </p:sp>
    </p:spTree>
    <p:extLst>
      <p:ext uri="{BB962C8B-B14F-4D97-AF65-F5344CB8AC3E}">
        <p14:creationId xmlns:p14="http://schemas.microsoft.com/office/powerpoint/2010/main" val="1224550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p:cNvSpPr/>
          <p:nvPr>
            <p:custDataLst>
              <p:tags r:id="rId2"/>
            </p:custDataLst>
          </p:nvPr>
        </p:nvSpPr>
        <p:spPr>
          <a:xfrm>
            <a:off x="1117600" y="3024505"/>
            <a:ext cx="1541780" cy="384175"/>
          </a:xfrm>
          <a:prstGeom prst="rect">
            <a:avLst/>
          </a:prstGeom>
          <a:noFill/>
        </p:spPr>
        <p:txBody>
          <a:bodyPr wrap="square" lIns="0" tIns="0" rIns="0" bIns="0" rtlCol="0" anchor="ctr">
            <a:noAutofit/>
          </a:bodyPr>
          <a:lstStyle/>
          <a:p>
            <a:pPr algn="ctr">
              <a:spcBef>
                <a:spcPct val="0"/>
              </a:spcBef>
              <a:spcAft>
                <a:spcPct val="0"/>
              </a:spcAft>
            </a:pPr>
            <a:r>
              <a:rPr lang="zh-CN" altLang="en-US" sz="1600" b="1">
                <a:solidFill>
                  <a:schemeClr val="tx1"/>
                </a:solidFill>
                <a:latin typeface="+mn-ea"/>
                <a:cs typeface="+mn-ea"/>
              </a:rPr>
              <a:t>首次尝试</a:t>
            </a:r>
          </a:p>
        </p:txBody>
      </p:sp>
      <p:sp>
        <p:nvSpPr>
          <p:cNvPr id="3" name="矩形 2"/>
          <p:cNvSpPr/>
          <p:nvPr>
            <p:custDataLst>
              <p:tags r:id="rId3"/>
            </p:custDataLst>
          </p:nvPr>
        </p:nvSpPr>
        <p:spPr>
          <a:xfrm>
            <a:off x="935990" y="3430270"/>
            <a:ext cx="1886585" cy="1416050"/>
          </a:xfrm>
          <a:prstGeom prst="rect">
            <a:avLst/>
          </a:prstGeom>
          <a:noFill/>
        </p:spPr>
        <p:txBody>
          <a:bodyPr wrap="square" lIns="0" tIns="0" rIns="0" bIns="0" rtlCol="0" anchor="t" anchorCtr="0">
            <a:noAutofit/>
          </a:bodyPr>
          <a:lstStyle/>
          <a:p>
            <a:pPr algn="ctr">
              <a:lnSpc>
                <a:spcPct val="140000"/>
              </a:lnSpc>
              <a:spcBef>
                <a:spcPct val="0"/>
              </a:spcBef>
              <a:spcAft>
                <a:spcPct val="0"/>
              </a:spcAft>
            </a:pPr>
            <a:r>
              <a:rPr lang="zh-CN" altLang="en-US" sz="1200" dirty="0">
                <a:ln>
                  <a:noFill/>
                  <a:prstDash val="sysDot"/>
                </a:ln>
                <a:solidFill>
                  <a:schemeClr val="tx1"/>
                </a:solidFill>
                <a:latin typeface="+mn-ea"/>
                <a:cs typeface="+mn-ea"/>
                <a:sym typeface="+mn-ea"/>
              </a:rPr>
              <a:t>裁剪图片模块首先尝试用用户</a:t>
            </a:r>
            <a:r>
              <a:rPr lang="en-US" altLang="zh-CN" sz="1200" dirty="0">
                <a:ln>
                  <a:noFill/>
                  <a:prstDash val="sysDot"/>
                </a:ln>
                <a:solidFill>
                  <a:schemeClr val="tx1"/>
                </a:solidFill>
                <a:latin typeface="+mn-ea"/>
                <a:cs typeface="+mn-ea"/>
                <a:sym typeface="+mn-ea"/>
              </a:rPr>
              <a:t> query </a:t>
            </a:r>
            <a:r>
              <a:rPr lang="zh-CN" altLang="en-US" sz="1200" dirty="0">
                <a:ln>
                  <a:noFill/>
                  <a:prstDash val="sysDot"/>
                </a:ln>
                <a:solidFill>
                  <a:schemeClr val="tx1"/>
                </a:solidFill>
                <a:latin typeface="+mn-ea"/>
                <a:cs typeface="+mn-ea"/>
                <a:sym typeface="+mn-ea"/>
              </a:rPr>
              <a:t>提取的物体进行检测，例如若用户查询</a:t>
            </a:r>
            <a:r>
              <a:rPr lang="en-US" altLang="zh-CN" sz="1200" dirty="0">
                <a:ln>
                  <a:noFill/>
                  <a:prstDash val="sysDot"/>
                </a:ln>
                <a:solidFill>
                  <a:schemeClr val="tx1"/>
                </a:solidFill>
                <a:latin typeface="+mn-ea"/>
                <a:cs typeface="+mn-ea"/>
                <a:sym typeface="+mn-ea"/>
              </a:rPr>
              <a:t>“</a:t>
            </a:r>
            <a:r>
              <a:rPr lang="zh-CN" altLang="en-US" sz="1200" dirty="0">
                <a:ln>
                  <a:noFill/>
                  <a:prstDash val="sysDot"/>
                </a:ln>
                <a:solidFill>
                  <a:schemeClr val="tx1"/>
                </a:solidFill>
                <a:latin typeface="+mn-ea"/>
                <a:cs typeface="+mn-ea"/>
                <a:sym typeface="+mn-ea"/>
              </a:rPr>
              <a:t>左边垃圾桶能扔电池吗？</a:t>
            </a:r>
            <a:r>
              <a:rPr lang="en-US" altLang="zh-CN" sz="1200" dirty="0">
                <a:ln>
                  <a:noFill/>
                  <a:prstDash val="sysDot"/>
                </a:ln>
                <a:solidFill>
                  <a:schemeClr val="tx1"/>
                </a:solidFill>
                <a:latin typeface="+mn-ea"/>
                <a:cs typeface="+mn-ea"/>
                <a:sym typeface="+mn-ea"/>
              </a:rPr>
              <a:t>”</a:t>
            </a:r>
            <a:r>
              <a:rPr lang="zh-CN" altLang="en-US" sz="1200" dirty="0">
                <a:ln>
                  <a:noFill/>
                  <a:prstDash val="sysDot"/>
                </a:ln>
                <a:solidFill>
                  <a:schemeClr val="tx1"/>
                </a:solidFill>
                <a:latin typeface="+mn-ea"/>
                <a:cs typeface="+mn-ea"/>
                <a:sym typeface="+mn-ea"/>
              </a:rPr>
              <a:t>，则尝试检测</a:t>
            </a:r>
            <a:r>
              <a:rPr lang="en-US" altLang="zh-CN" sz="1200" dirty="0">
                <a:ln>
                  <a:noFill/>
                  <a:prstDash val="sysDot"/>
                </a:ln>
                <a:solidFill>
                  <a:schemeClr val="tx1"/>
                </a:solidFill>
                <a:latin typeface="+mn-ea"/>
                <a:cs typeface="+mn-ea"/>
                <a:sym typeface="+mn-ea"/>
              </a:rPr>
              <a:t>“</a:t>
            </a:r>
            <a:r>
              <a:rPr lang="zh-CN" altLang="en-US" sz="1200" dirty="0">
                <a:ln>
                  <a:noFill/>
                  <a:prstDash val="sysDot"/>
                </a:ln>
                <a:solidFill>
                  <a:schemeClr val="tx1"/>
                </a:solidFill>
                <a:latin typeface="+mn-ea"/>
                <a:cs typeface="+mn-ea"/>
                <a:sym typeface="+mn-ea"/>
              </a:rPr>
              <a:t>电池</a:t>
            </a:r>
            <a:r>
              <a:rPr lang="en-US" altLang="zh-CN" sz="1200" dirty="0">
                <a:ln>
                  <a:noFill/>
                  <a:prstDash val="sysDot"/>
                </a:ln>
                <a:solidFill>
                  <a:schemeClr val="tx1"/>
                </a:solidFill>
                <a:latin typeface="+mn-ea"/>
                <a:cs typeface="+mn-ea"/>
                <a:sym typeface="+mn-ea"/>
              </a:rPr>
              <a:t>”</a:t>
            </a:r>
            <a:r>
              <a:rPr lang="zh-CN" altLang="en-US" sz="1200" dirty="0">
                <a:ln>
                  <a:noFill/>
                  <a:prstDash val="sysDot"/>
                </a:ln>
                <a:solidFill>
                  <a:schemeClr val="tx1"/>
                </a:solidFill>
                <a:latin typeface="+mn-ea"/>
                <a:cs typeface="+mn-ea"/>
                <a:sym typeface="+mn-ea"/>
              </a:rPr>
              <a:t>。</a:t>
            </a:r>
          </a:p>
        </p:txBody>
      </p:sp>
      <p:pic>
        <p:nvPicPr>
          <p:cNvPr id="16" name="图片 1" descr="C:/Users/15378/AppData/Roaming/Kingsoft/office6/wppai/generateppt/43923684-8d61-4a50-a8a6-82987d962e04.jpg43923684-8d61-4a50-a8a6-82987d962e04"/>
          <p:cNvPicPr>
            <a:picLocks noChangeAspect="1"/>
          </p:cNvPicPr>
          <p:nvPr>
            <p:custDataLst>
              <p:tags r:id="rId4"/>
            </p:custDataLst>
          </p:nvPr>
        </p:nvPicPr>
        <p:blipFill>
          <a:blip r:embed="rId17"/>
          <a:srcRect l="147" r="147"/>
          <a:stretch>
            <a:fillRect/>
          </a:stretch>
        </p:blipFill>
        <p:spPr>
          <a:xfrm>
            <a:off x="1117600" y="744855"/>
            <a:ext cx="1542415" cy="2099310"/>
          </a:xfrm>
          <a:prstGeom prst="roundRect">
            <a:avLst>
              <a:gd name="adj" fmla="val 50000"/>
            </a:avLst>
          </a:prstGeom>
          <a:solidFill>
            <a:schemeClr val="accent1"/>
          </a:solidFill>
          <a:ln>
            <a:solidFill>
              <a:schemeClr val="accent1">
                <a:alpha val="20000"/>
              </a:schemeClr>
            </a:solidFill>
          </a:ln>
        </p:spPr>
      </p:pic>
      <p:sp>
        <p:nvSpPr>
          <p:cNvPr id="17" name="椭圆 16"/>
          <p:cNvSpPr/>
          <p:nvPr>
            <p:custDataLst>
              <p:tags r:id="rId5"/>
            </p:custDataLst>
          </p:nvPr>
        </p:nvSpPr>
        <p:spPr>
          <a:xfrm>
            <a:off x="745490" y="1221740"/>
            <a:ext cx="492760" cy="485775"/>
          </a:xfrm>
          <a:prstGeom prst="ellipse">
            <a:avLst/>
          </a:prstGeom>
          <a:solidFill>
            <a:srgbClr val="FFFFFF"/>
          </a:solidFill>
          <a:ln>
            <a:solidFill>
              <a:schemeClr val="accent1"/>
            </a:solid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altLang="zh-CN" sz="1600" b="1">
                <a:solidFill>
                  <a:schemeClr val="tx1"/>
                </a:solidFill>
                <a:latin typeface="+mn-ea"/>
                <a:cs typeface="+mn-ea"/>
                <a:sym typeface="+mn-ea"/>
              </a:rPr>
              <a:t>01</a:t>
            </a:r>
            <a:endParaRPr lang="en-US" altLang="zh-CN" sz="1600" b="1" dirty="0">
              <a:solidFill>
                <a:schemeClr val="tx1"/>
              </a:solidFill>
              <a:latin typeface="+mn-ea"/>
              <a:cs typeface="+mn-ea"/>
              <a:sym typeface="+mn-ea"/>
            </a:endParaRPr>
          </a:p>
        </p:txBody>
      </p:sp>
      <p:pic>
        <p:nvPicPr>
          <p:cNvPr id="18" name="图片 2" descr="室内,三维图形,起居室,斯堪的纳维亚半岛,沙发,公寓,住宅内部,装饰物,米色,住宅房间"/>
          <p:cNvPicPr>
            <a:picLocks noChangeAspect="1"/>
          </p:cNvPicPr>
          <p:nvPr>
            <p:custDataLst>
              <p:tags r:id="rId6"/>
            </p:custDataLst>
          </p:nvPr>
        </p:nvPicPr>
        <p:blipFill>
          <a:blip r:embed="rId18"/>
          <a:srcRect/>
          <a:stretch>
            <a:fillRect/>
          </a:stretch>
        </p:blipFill>
        <p:spPr>
          <a:xfrm>
            <a:off x="3578225" y="744855"/>
            <a:ext cx="1542415" cy="2099310"/>
          </a:xfrm>
          <a:prstGeom prst="roundRect">
            <a:avLst>
              <a:gd name="adj" fmla="val 50000"/>
            </a:avLst>
          </a:prstGeom>
          <a:solidFill>
            <a:schemeClr val="accent1"/>
          </a:solidFill>
          <a:ln>
            <a:solidFill>
              <a:schemeClr val="accent1">
                <a:alpha val="20000"/>
              </a:schemeClr>
            </a:solidFill>
          </a:ln>
        </p:spPr>
      </p:pic>
      <p:sp>
        <p:nvSpPr>
          <p:cNvPr id="19" name="椭圆 18"/>
          <p:cNvSpPr/>
          <p:nvPr>
            <p:custDataLst>
              <p:tags r:id="rId7"/>
            </p:custDataLst>
          </p:nvPr>
        </p:nvSpPr>
        <p:spPr>
          <a:xfrm>
            <a:off x="3204210" y="1221740"/>
            <a:ext cx="492760" cy="485775"/>
          </a:xfrm>
          <a:prstGeom prst="ellipse">
            <a:avLst/>
          </a:prstGeom>
          <a:solidFill>
            <a:srgbClr val="FFFFFF"/>
          </a:solidFill>
          <a:ln>
            <a:solidFill>
              <a:schemeClr val="accent1"/>
            </a:solid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altLang="zh-CN" sz="1600" b="1">
                <a:solidFill>
                  <a:schemeClr val="tx1"/>
                </a:solidFill>
                <a:latin typeface="+mn-ea"/>
                <a:cs typeface="+mn-ea"/>
                <a:sym typeface="+mn-ea"/>
              </a:rPr>
              <a:t>02</a:t>
            </a:r>
            <a:endParaRPr lang="en-US" altLang="zh-CN" sz="1600" b="1" dirty="0">
              <a:solidFill>
                <a:schemeClr val="tx1"/>
              </a:solidFill>
              <a:latin typeface="+mn-ea"/>
              <a:cs typeface="+mn-ea"/>
              <a:sym typeface="+mn-ea"/>
            </a:endParaRPr>
          </a:p>
        </p:txBody>
      </p:sp>
      <p:sp>
        <p:nvSpPr>
          <p:cNvPr id="20" name="矩形 19"/>
          <p:cNvSpPr/>
          <p:nvPr>
            <p:custDataLst>
              <p:tags r:id="rId8"/>
            </p:custDataLst>
          </p:nvPr>
        </p:nvSpPr>
        <p:spPr>
          <a:xfrm>
            <a:off x="3634740" y="3024505"/>
            <a:ext cx="1485265" cy="426085"/>
          </a:xfrm>
          <a:prstGeom prst="rect">
            <a:avLst/>
          </a:prstGeom>
          <a:noFill/>
        </p:spPr>
        <p:txBody>
          <a:bodyPr wrap="square" lIns="0" tIns="0" rIns="0" bIns="0" rtlCol="0" anchor="ctr">
            <a:noAutofit/>
          </a:bodyPr>
          <a:lstStyle/>
          <a:p>
            <a:pPr algn="ctr">
              <a:spcBef>
                <a:spcPct val="0"/>
              </a:spcBef>
              <a:spcAft>
                <a:spcPct val="0"/>
              </a:spcAft>
            </a:pPr>
            <a:r>
              <a:rPr lang="zh-CN" altLang="en-US" sz="1600" b="1">
                <a:solidFill>
                  <a:schemeClr val="tx1"/>
                </a:solidFill>
                <a:latin typeface="+mn-ea"/>
                <a:cs typeface="+mn-ea"/>
              </a:rPr>
              <a:t>二次尝试</a:t>
            </a:r>
          </a:p>
        </p:txBody>
      </p:sp>
      <p:sp>
        <p:nvSpPr>
          <p:cNvPr id="21" name="矩形 20"/>
          <p:cNvSpPr/>
          <p:nvPr>
            <p:custDataLst>
              <p:tags r:id="rId9"/>
            </p:custDataLst>
          </p:nvPr>
        </p:nvSpPr>
        <p:spPr>
          <a:xfrm>
            <a:off x="3634740" y="3450590"/>
            <a:ext cx="1485265" cy="1379855"/>
          </a:xfrm>
          <a:prstGeom prst="rect">
            <a:avLst/>
          </a:prstGeom>
          <a:noFill/>
        </p:spPr>
        <p:txBody>
          <a:bodyPr wrap="square" lIns="0" tIns="0" rIns="0" bIns="0" rtlCol="0" anchor="t" anchorCtr="0">
            <a:noAutofit/>
          </a:bodyPr>
          <a:lstStyle/>
          <a:p>
            <a:pPr algn="ctr">
              <a:lnSpc>
                <a:spcPct val="140000"/>
              </a:lnSpc>
              <a:spcBef>
                <a:spcPct val="0"/>
              </a:spcBef>
              <a:spcAft>
                <a:spcPct val="0"/>
              </a:spcAft>
            </a:pPr>
            <a:r>
              <a:rPr lang="zh-CN" altLang="en-US" sz="1200" dirty="0">
                <a:ln>
                  <a:noFill/>
                  <a:prstDash val="sysDot"/>
                </a:ln>
                <a:solidFill>
                  <a:schemeClr val="tx1"/>
                </a:solidFill>
                <a:latin typeface="+mn-ea"/>
                <a:cs typeface="+mn-ea"/>
                <a:sym typeface="+mn-ea"/>
              </a:rPr>
              <a:t>若首次尝试失败，会进行二次尝试，检测</a:t>
            </a:r>
            <a:r>
              <a:rPr lang="en-US" altLang="zh-CN" sz="1200" dirty="0">
                <a:ln>
                  <a:noFill/>
                  <a:prstDash val="sysDot"/>
                </a:ln>
                <a:solidFill>
                  <a:schemeClr val="tx1"/>
                </a:solidFill>
                <a:latin typeface="+mn-ea"/>
                <a:cs typeface="+mn-ea"/>
                <a:sym typeface="+mn-ea"/>
              </a:rPr>
              <a:t>“all objects”</a:t>
            </a:r>
            <a:r>
              <a:rPr lang="zh-CN" altLang="en-US" sz="1200" dirty="0">
                <a:ln>
                  <a:noFill/>
                  <a:prstDash val="sysDot"/>
                </a:ln>
                <a:solidFill>
                  <a:schemeClr val="tx1"/>
                </a:solidFill>
                <a:latin typeface="+mn-ea"/>
                <a:cs typeface="+mn-ea"/>
                <a:sym typeface="+mn-ea"/>
              </a:rPr>
              <a:t>，即对图片中的所有物体进行检测。</a:t>
            </a:r>
          </a:p>
        </p:txBody>
      </p:sp>
      <p:pic>
        <p:nvPicPr>
          <p:cNvPr id="27" name="图片 3" descr="住宅房间,生活方式,斯堪的纳维亚人,窗户,白色,极简构图,室内设计师,简单,巨大的"/>
          <p:cNvPicPr>
            <a:picLocks noChangeAspect="1"/>
          </p:cNvPicPr>
          <p:nvPr>
            <p:custDataLst>
              <p:tags r:id="rId10"/>
            </p:custDataLst>
          </p:nvPr>
        </p:nvPicPr>
        <p:blipFill>
          <a:blip r:embed="rId19"/>
          <a:srcRect/>
          <a:stretch>
            <a:fillRect/>
          </a:stretch>
        </p:blipFill>
        <p:spPr>
          <a:xfrm>
            <a:off x="6176010" y="748665"/>
            <a:ext cx="1542415" cy="2099310"/>
          </a:xfrm>
          <a:prstGeom prst="roundRect">
            <a:avLst>
              <a:gd name="adj" fmla="val 50000"/>
            </a:avLst>
          </a:prstGeom>
          <a:solidFill>
            <a:schemeClr val="accent1"/>
          </a:solidFill>
          <a:ln>
            <a:solidFill>
              <a:schemeClr val="accent1">
                <a:alpha val="20000"/>
              </a:schemeClr>
            </a:solidFill>
          </a:ln>
        </p:spPr>
      </p:pic>
      <p:sp>
        <p:nvSpPr>
          <p:cNvPr id="28" name="椭圆 27"/>
          <p:cNvSpPr/>
          <p:nvPr>
            <p:custDataLst>
              <p:tags r:id="rId11"/>
            </p:custDataLst>
          </p:nvPr>
        </p:nvSpPr>
        <p:spPr>
          <a:xfrm>
            <a:off x="5795645" y="1212215"/>
            <a:ext cx="492760" cy="485775"/>
          </a:xfrm>
          <a:prstGeom prst="ellipse">
            <a:avLst/>
          </a:prstGeom>
          <a:solidFill>
            <a:srgbClr val="FFFFFF"/>
          </a:solidFill>
          <a:ln>
            <a:solidFill>
              <a:schemeClr val="accent1"/>
            </a:solid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lstStyle/>
          <a:p>
            <a:pPr algn="ctr">
              <a:spcBef>
                <a:spcPct val="0"/>
              </a:spcBef>
              <a:spcAft>
                <a:spcPct val="0"/>
              </a:spcAft>
            </a:pPr>
            <a:r>
              <a:rPr lang="en-US" altLang="zh-CN" sz="1600" b="1">
                <a:solidFill>
                  <a:schemeClr val="tx1"/>
                </a:solidFill>
                <a:latin typeface="+mn-ea"/>
                <a:cs typeface="+mn-ea"/>
                <a:sym typeface="+mn-ea"/>
              </a:rPr>
              <a:t>03</a:t>
            </a:r>
            <a:endParaRPr lang="en-US" altLang="zh-CN" sz="1600" b="1" dirty="0">
              <a:solidFill>
                <a:schemeClr val="tx1"/>
              </a:solidFill>
              <a:latin typeface="+mn-ea"/>
              <a:cs typeface="+mn-ea"/>
              <a:sym typeface="+mn-ea"/>
            </a:endParaRPr>
          </a:p>
        </p:txBody>
      </p:sp>
      <p:sp>
        <p:nvSpPr>
          <p:cNvPr id="29" name="矩形 28"/>
          <p:cNvSpPr/>
          <p:nvPr>
            <p:custDataLst>
              <p:tags r:id="rId12"/>
            </p:custDataLst>
          </p:nvPr>
        </p:nvSpPr>
        <p:spPr>
          <a:xfrm>
            <a:off x="6240780" y="3024505"/>
            <a:ext cx="1477010" cy="426085"/>
          </a:xfrm>
          <a:prstGeom prst="rect">
            <a:avLst/>
          </a:prstGeom>
          <a:noFill/>
        </p:spPr>
        <p:txBody>
          <a:bodyPr wrap="square" lIns="0" tIns="0" rIns="0" bIns="0" rtlCol="0" anchor="ctr">
            <a:noAutofit/>
          </a:bodyPr>
          <a:lstStyle/>
          <a:p>
            <a:pPr algn="ctr">
              <a:spcBef>
                <a:spcPct val="0"/>
              </a:spcBef>
              <a:spcAft>
                <a:spcPct val="0"/>
              </a:spcAft>
            </a:pPr>
            <a:r>
              <a:rPr lang="zh-CN" altLang="en-US" sz="1600" b="1">
                <a:solidFill>
                  <a:schemeClr val="tx1"/>
                </a:solidFill>
                <a:latin typeface="+mn-ea"/>
                <a:cs typeface="+mn-ea"/>
              </a:rPr>
              <a:t>最终回退</a:t>
            </a:r>
          </a:p>
        </p:txBody>
      </p:sp>
      <p:sp>
        <p:nvSpPr>
          <p:cNvPr id="30" name="矩形 29"/>
          <p:cNvSpPr/>
          <p:nvPr>
            <p:custDataLst>
              <p:tags r:id="rId13"/>
            </p:custDataLst>
          </p:nvPr>
        </p:nvSpPr>
        <p:spPr>
          <a:xfrm>
            <a:off x="6240780" y="3430270"/>
            <a:ext cx="1477010" cy="1379855"/>
          </a:xfrm>
          <a:prstGeom prst="rect">
            <a:avLst/>
          </a:prstGeom>
          <a:noFill/>
        </p:spPr>
        <p:txBody>
          <a:bodyPr wrap="square" lIns="0" tIns="0" rIns="0" bIns="0" rtlCol="0" anchor="t" anchorCtr="0">
            <a:noAutofit/>
          </a:bodyPr>
          <a:lstStyle/>
          <a:p>
            <a:pPr algn="ctr">
              <a:lnSpc>
                <a:spcPct val="140000"/>
              </a:lnSpc>
              <a:spcBef>
                <a:spcPct val="0"/>
              </a:spcBef>
              <a:spcAft>
                <a:spcPct val="0"/>
              </a:spcAft>
            </a:pPr>
            <a:r>
              <a:rPr lang="zh-CN" altLang="en-US" sz="1200" dirty="0">
                <a:ln>
                  <a:noFill/>
                  <a:prstDash val="sysDot"/>
                </a:ln>
                <a:solidFill>
                  <a:schemeClr val="tx1"/>
                </a:solidFill>
                <a:latin typeface="+mn-ea"/>
                <a:cs typeface="+mn-ea"/>
                <a:sym typeface="+mn-ea"/>
              </a:rPr>
              <a:t>若二次尝试仍然失败，会返回整图，并选择最大的检测框作为最终结果。</a:t>
            </a:r>
          </a:p>
        </p:txBody>
      </p:sp>
      <p:sp>
        <p:nvSpPr>
          <p:cNvPr id="7" name="标题 6"/>
          <p:cNvSpPr>
            <a:spLocks noGrp="1"/>
          </p:cNvSpPr>
          <p:nvPr>
            <p:custDataLst>
              <p:tags r:id="rId14"/>
            </p:custDataLst>
          </p:nvPr>
        </p:nvSpPr>
        <p:spPr>
          <a:xfrm>
            <a:off x="400368" y="210502"/>
            <a:ext cx="8100060" cy="40195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1"/>
                </a:solidFill>
                <a:latin typeface="+mj-ea"/>
                <a:ea typeface="+mj-ea"/>
                <a:cs typeface="+mn-ea"/>
                <a:sym typeface="+mn-ea"/>
              </a:defRPr>
            </a:lvl1pPr>
          </a:lstStyle>
          <a:p>
            <a:r>
              <a:rPr lang="zh-CN" altLang="en-US" sz="2400">
                <a:solidFill>
                  <a:schemeClr val="tx1"/>
                </a:solidFill>
              </a:rPr>
              <a:t>三级回退机制</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custDataLst>
              <p:tags r:id="rId2"/>
            </p:custDataLst>
          </p:nvPr>
        </p:nvSpPr>
        <p:spPr>
          <a:xfrm>
            <a:off x="1500200" y="2699650"/>
            <a:ext cx="3362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ea typeface="宋体" panose="02010600030101010101" pitchFamily="2" charset="-122"/>
              </a:rPr>
              <a:t>数据清洗模块</a:t>
            </a:r>
          </a:p>
        </p:txBody>
      </p:sp>
      <p:sp>
        <p:nvSpPr>
          <p:cNvPr id="261" name="Google Shape;261;p33"/>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04</a:t>
            </a: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9600" y="186690"/>
            <a:ext cx="6964680" cy="763270"/>
          </a:xfrm>
        </p:spPr>
        <p:txBody>
          <a:bodyPr/>
          <a:lstStyle/>
          <a:p>
            <a:r>
              <a:rPr lang="zh-CN" altLang="en-US" sz="2400" kern="1200">
                <a:solidFill>
                  <a:schemeClr val="tx1"/>
                </a:solidFill>
                <a:latin typeface="+mj-ea"/>
                <a:ea typeface="+mj-ea"/>
                <a:cs typeface="+mn-ea"/>
              </a:rPr>
              <a:t>清洗规则优先级</a:t>
            </a:r>
          </a:p>
        </p:txBody>
      </p:sp>
      <p:sp>
        <p:nvSpPr>
          <p:cNvPr id="5" name="任意多边形 4"/>
          <p:cNvSpPr/>
          <p:nvPr>
            <p:custDataLst>
              <p:tags r:id="rId3"/>
            </p:custDataLst>
          </p:nvPr>
        </p:nvSpPr>
        <p:spPr>
          <a:xfrm>
            <a:off x="7899400" y="-635"/>
            <a:ext cx="4292600" cy="6858635"/>
          </a:xfrm>
          <a:custGeom>
            <a:avLst/>
            <a:gdLst/>
            <a:ahLst/>
            <a:cxnLst>
              <a:cxn ang="3">
                <a:pos x="hc" y="t"/>
              </a:cxn>
              <a:cxn ang="cd2">
                <a:pos x="l" y="vc"/>
              </a:cxn>
              <a:cxn ang="cd4">
                <a:pos x="hc" y="b"/>
              </a:cxn>
              <a:cxn ang="0">
                <a:pos x="r" y="vc"/>
              </a:cxn>
            </a:cxnLst>
            <a:rect l="l" t="t" r="r" b="b"/>
            <a:pathLst>
              <a:path w="6760" h="10825">
                <a:moveTo>
                  <a:pt x="1604" y="0"/>
                </a:moveTo>
                <a:lnTo>
                  <a:pt x="6760" y="0"/>
                </a:lnTo>
                <a:lnTo>
                  <a:pt x="6760" y="10825"/>
                </a:lnTo>
                <a:lnTo>
                  <a:pt x="2785" y="10825"/>
                </a:lnTo>
                <a:lnTo>
                  <a:pt x="2728" y="10776"/>
                </a:lnTo>
                <a:cubicBezTo>
                  <a:pt x="1057" y="9320"/>
                  <a:pt x="0" y="7177"/>
                  <a:pt x="0" y="4786"/>
                </a:cubicBezTo>
                <a:cubicBezTo>
                  <a:pt x="0" y="3005"/>
                  <a:pt x="587" y="1360"/>
                  <a:pt x="1577" y="35"/>
                </a:cubicBezTo>
                <a:lnTo>
                  <a:pt x="1604" y="0"/>
                </a:lnTo>
                <a:close/>
              </a:path>
            </a:pathLst>
          </a:custGeom>
          <a:gradFill flip="none" rotWithShape="1">
            <a:gsLst>
              <a:gs pos="30000">
                <a:schemeClr val="accent1"/>
              </a:gs>
              <a:gs pos="88000">
                <a:schemeClr val="accent1">
                  <a:lumMod val="20000"/>
                  <a:lumOff val="80000"/>
                </a:schemeClr>
              </a:gs>
            </a:gsLst>
            <a:lin ang="5400000" scaled="1"/>
          </a:gradFill>
          <a:ln>
            <a:noFill/>
          </a:ln>
          <a:effectLst>
            <a:outerShdw blurRad="190500" dist="635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36" name="图片 35" descr="C:/Users/15378/AppData/Roaming/Kingsoft/office6/wppai/generateppt/c2b85301-5897-4c8a-aa28-2bed861c79ae.jpgc2b85301-5897-4c8a-aa28-2bed861c79ae"/>
          <p:cNvPicPr>
            <a:picLocks noChangeAspect="1"/>
          </p:cNvPicPr>
          <p:nvPr>
            <p:custDataLst>
              <p:tags r:id="rId4"/>
            </p:custDataLst>
          </p:nvPr>
        </p:nvPicPr>
        <p:blipFill>
          <a:blip r:embed="rId16"/>
          <a:srcRect l="424" r="424"/>
          <a:stretch>
            <a:fillRect/>
          </a:stretch>
        </p:blipFill>
        <p:spPr>
          <a:xfrm>
            <a:off x="8317865" y="0"/>
            <a:ext cx="3874135" cy="6873875"/>
          </a:xfrm>
          <a:custGeom>
            <a:avLst/>
            <a:gdLst>
              <a:gd name="connsiteX0" fmla="*/ 842291 w 3865427"/>
              <a:gd name="connsiteY0" fmla="*/ 0 h 6858000"/>
              <a:gd name="connsiteX1" fmla="*/ 3865427 w 3865427"/>
              <a:gd name="connsiteY1" fmla="*/ 0 h 6858000"/>
              <a:gd name="connsiteX2" fmla="*/ 3865427 w 3865427"/>
              <a:gd name="connsiteY2" fmla="*/ 6858000 h 6858000"/>
              <a:gd name="connsiteX3" fmla="*/ 3468900 w 3865427"/>
              <a:gd name="connsiteY3" fmla="*/ 6858000 h 6858000"/>
              <a:gd name="connsiteX4" fmla="*/ 3142970 w 3865427"/>
              <a:gd name="connsiteY4" fmla="*/ 6777914 h 6858000"/>
              <a:gd name="connsiteX5" fmla="*/ 0 w 3865427"/>
              <a:gd name="connsiteY5" fmla="*/ 2579532 h 6858000"/>
              <a:gd name="connsiteX6" fmla="*/ 747011 w 3865427"/>
              <a:gd name="connsiteY6" fmla="*/ 1339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5427" h="6858000">
                <a:moveTo>
                  <a:pt x="842291" y="0"/>
                </a:moveTo>
                <a:lnTo>
                  <a:pt x="3865427" y="0"/>
                </a:lnTo>
                <a:lnTo>
                  <a:pt x="3865427" y="6858000"/>
                </a:lnTo>
                <a:lnTo>
                  <a:pt x="3468900" y="6858000"/>
                </a:lnTo>
                <a:lnTo>
                  <a:pt x="3142970" y="6777914"/>
                </a:lnTo>
                <a:cubicBezTo>
                  <a:pt x="1326609" y="6246203"/>
                  <a:pt x="0" y="4567791"/>
                  <a:pt x="0" y="2579532"/>
                </a:cubicBezTo>
                <a:cubicBezTo>
                  <a:pt x="0" y="1673647"/>
                  <a:pt x="275387" y="832082"/>
                  <a:pt x="747011" y="133987"/>
                </a:cubicBezTo>
                <a:close/>
              </a:path>
            </a:pathLst>
          </a:custGeom>
          <a:solidFill>
            <a:schemeClr val="accent1"/>
          </a:solidFill>
          <a:ln w="12700" cap="flat" cmpd="sng" algn="ctr">
            <a:solidFill>
              <a:schemeClr val="accent1">
                <a:alpha val="5000"/>
              </a:schemeClr>
            </a:solidFill>
            <a:prstDash val="solid"/>
            <a:round/>
            <a:headEnd type="none" w="med" len="med"/>
            <a:tailEnd type="none" w="med" len="med"/>
          </a:ln>
        </p:spPr>
      </p:pic>
      <p:sp>
        <p:nvSpPr>
          <p:cNvPr id="4" name="边界"/>
          <p:cNvSpPr/>
          <p:nvPr>
            <p:custDataLst>
              <p:tags r:id="rId5"/>
            </p:custDataLst>
          </p:nvPr>
        </p:nvSpPr>
        <p:spPr>
          <a:xfrm>
            <a:off x="766445" y="1007745"/>
            <a:ext cx="7063740" cy="3113405"/>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olidFill>
                <a:schemeClr val="tx1"/>
              </a:solidFill>
              <a:sym typeface="+mn-ea"/>
            </a:endParaRPr>
          </a:p>
        </p:txBody>
      </p:sp>
      <p:sp>
        <p:nvSpPr>
          <p:cNvPr id="7" name="正文"/>
          <p:cNvSpPr txBox="1"/>
          <p:nvPr>
            <p:custDataLst>
              <p:tags r:id="rId6"/>
            </p:custDataLst>
          </p:nvPr>
        </p:nvSpPr>
        <p:spPr>
          <a:xfrm>
            <a:off x="761365" y="1584325"/>
            <a:ext cx="3232150" cy="1088390"/>
          </a:xfrm>
          <a:prstGeom prst="rect">
            <a:avLst/>
          </a:prstGeom>
          <a:noFill/>
        </p:spPr>
        <p:txBody>
          <a:bodyPr wrap="square" lIns="0" tIns="0" rIns="0" bIns="0" rtlCol="0" anchor="t" anchorCtr="0">
            <a:noAutofit/>
          </a:bodyPr>
          <a:lstStyle/>
          <a:p>
            <a:pPr lvl="0" algn="just">
              <a:lnSpc>
                <a:spcPct val="150000"/>
              </a:lnSpc>
              <a:buClrTx/>
              <a:buSzTx/>
              <a:buFontTx/>
            </a:pPr>
            <a:r>
              <a:rPr lang="zh-CN" altLang="en-US" kern="0" dirty="0">
                <a:ln>
                  <a:noFill/>
                  <a:prstDash val="sysDot"/>
                </a:ln>
                <a:solidFill>
                  <a:schemeClr val="tx1"/>
                </a:solidFill>
                <a:uFillTx/>
                <a:latin typeface="+mn-ea"/>
                <a:sym typeface="+mn-ea"/>
              </a:rPr>
              <a:t>在元数据清洗中，优先移除</a:t>
            </a:r>
            <a:r>
              <a:rPr lang="en-US" altLang="zh-CN" kern="0" dirty="0">
                <a:ln>
                  <a:noFill/>
                  <a:prstDash val="sysDot"/>
                </a:ln>
                <a:solidFill>
                  <a:schemeClr val="tx1"/>
                </a:solidFill>
                <a:uFillTx/>
                <a:latin typeface="+mn-ea"/>
                <a:sym typeface="+mn-ea"/>
              </a:rPr>
              <a:t>HTML/</a:t>
            </a:r>
            <a:r>
              <a:rPr lang="zh-CN" altLang="en-US" kern="0" dirty="0">
                <a:ln>
                  <a:noFill/>
                  <a:prstDash val="sysDot"/>
                </a:ln>
                <a:solidFill>
                  <a:schemeClr val="tx1"/>
                </a:solidFill>
                <a:uFillTx/>
                <a:latin typeface="+mn-ea"/>
                <a:sym typeface="+mn-ea"/>
              </a:rPr>
              <a:t>维基模板，如</a:t>
            </a:r>
            <a:r>
              <a:rPr lang="en-US" altLang="zh-CN" kern="0" dirty="0">
                <a:ln>
                  <a:noFill/>
                  <a:prstDash val="sysDot"/>
                </a:ln>
                <a:solidFill>
                  <a:schemeClr val="tx1"/>
                </a:solidFill>
                <a:uFillTx/>
                <a:latin typeface="+mn-ea"/>
                <a:sym typeface="+mn-ea"/>
              </a:rPr>
              <a:t>{{convert|...}}</a:t>
            </a:r>
            <a:r>
              <a:rPr lang="zh-CN" altLang="en-US" kern="0" dirty="0">
                <a:ln>
                  <a:noFill/>
                  <a:prstDash val="sysDot"/>
                </a:ln>
                <a:solidFill>
                  <a:schemeClr val="tx1"/>
                </a:solidFill>
                <a:uFillTx/>
                <a:latin typeface="+mn-ea"/>
                <a:sym typeface="+mn-ea"/>
              </a:rPr>
              <a:t>这类模板，以保证数据的简洁性和规范性。</a:t>
            </a:r>
          </a:p>
        </p:txBody>
      </p:sp>
      <p:sp>
        <p:nvSpPr>
          <p:cNvPr id="8" name="标题"/>
          <p:cNvSpPr txBox="1"/>
          <p:nvPr>
            <p:custDataLst>
              <p:tags r:id="rId7"/>
            </p:custDataLst>
          </p:nvPr>
        </p:nvSpPr>
        <p:spPr>
          <a:xfrm>
            <a:off x="761365" y="1255395"/>
            <a:ext cx="3232150" cy="217805"/>
          </a:xfrm>
          <a:prstGeom prst="rect">
            <a:avLst/>
          </a:prstGeom>
          <a:noFill/>
        </p:spPr>
        <p:txBody>
          <a:bodyPr wrap="square" lIns="0" tIns="0" rIns="0" bIns="0" rtlCol="0" anchor="b" anchorCtr="0">
            <a:noAutofit/>
          </a:bodyPr>
          <a:lstStyle/>
          <a:p>
            <a:pPr indent="0" algn="l" fontAlgn="auto">
              <a:lnSpc>
                <a:spcPct val="130000"/>
              </a:lnSpc>
            </a:pPr>
            <a:r>
              <a:rPr lang="zh-CN" altLang="en-US" sz="2000" b="1" dirty="0">
                <a:solidFill>
                  <a:schemeClr val="tx1"/>
                </a:solidFill>
                <a:uFillTx/>
                <a:latin typeface="+mn-ea"/>
                <a:sym typeface="+mn-ea"/>
              </a:rPr>
              <a:t>移除</a:t>
            </a:r>
            <a:r>
              <a:rPr lang="en-US" altLang="zh-CN" sz="2000" b="1" dirty="0">
                <a:solidFill>
                  <a:schemeClr val="tx1"/>
                </a:solidFill>
                <a:uFillTx/>
                <a:latin typeface="+mn-ea"/>
                <a:sym typeface="+mn-ea"/>
              </a:rPr>
              <a:t>HTML/</a:t>
            </a:r>
            <a:r>
              <a:rPr lang="zh-CN" altLang="en-US" sz="2000" b="1" dirty="0">
                <a:solidFill>
                  <a:schemeClr val="tx1"/>
                </a:solidFill>
                <a:uFillTx/>
                <a:latin typeface="+mn-ea"/>
                <a:sym typeface="+mn-ea"/>
              </a:rPr>
              <a:t>维基模板</a:t>
            </a:r>
          </a:p>
        </p:txBody>
      </p:sp>
      <p:sp>
        <p:nvSpPr>
          <p:cNvPr id="30" name="正文"/>
          <p:cNvSpPr txBox="1"/>
          <p:nvPr>
            <p:custDataLst>
              <p:tags r:id="rId8"/>
            </p:custDataLst>
          </p:nvPr>
        </p:nvSpPr>
        <p:spPr>
          <a:xfrm>
            <a:off x="4569460" y="1584325"/>
            <a:ext cx="3232150" cy="1088390"/>
          </a:xfrm>
          <a:prstGeom prst="rect">
            <a:avLst/>
          </a:prstGeom>
          <a:noFill/>
        </p:spPr>
        <p:txBody>
          <a:bodyPr wrap="square" lIns="0" tIns="0" rIns="0" bIns="0" rtlCol="0" anchor="t" anchorCtr="0">
            <a:noAutofit/>
          </a:bodyPr>
          <a:lstStyle/>
          <a:p>
            <a:pPr lvl="0" algn="just">
              <a:lnSpc>
                <a:spcPct val="150000"/>
              </a:lnSpc>
              <a:buClrTx/>
              <a:buSzTx/>
              <a:buFontTx/>
            </a:pPr>
            <a:r>
              <a:rPr lang="zh-CN" altLang="en-US" kern="0" dirty="0">
                <a:ln>
                  <a:noFill/>
                  <a:prstDash val="sysDot"/>
                </a:ln>
                <a:solidFill>
                  <a:schemeClr val="tx1"/>
                </a:solidFill>
                <a:uFillTx/>
                <a:latin typeface="+mn-ea"/>
                <a:sym typeface="+mn-ea"/>
              </a:rPr>
              <a:t>将链接格式</a:t>
            </a:r>
            <a:r>
              <a:rPr lang="en-US" altLang="zh-CN" kern="0" dirty="0">
                <a:ln>
                  <a:noFill/>
                  <a:prstDash val="sysDot"/>
                </a:ln>
                <a:solidFill>
                  <a:schemeClr val="tx1"/>
                </a:solidFill>
                <a:uFillTx/>
                <a:latin typeface="+mn-ea"/>
                <a:sym typeface="+mn-ea"/>
              </a:rPr>
              <a:t>[[</a:t>
            </a:r>
            <a:r>
              <a:rPr lang="zh-CN" altLang="en-US" kern="0" dirty="0">
                <a:ln>
                  <a:noFill/>
                  <a:prstDash val="sysDot"/>
                </a:ln>
                <a:solidFill>
                  <a:schemeClr val="tx1"/>
                </a:solidFill>
                <a:uFillTx/>
                <a:latin typeface="+mn-ea"/>
                <a:sym typeface="+mn-ea"/>
              </a:rPr>
              <a:t>链接</a:t>
            </a:r>
            <a:r>
              <a:rPr lang="en-US" altLang="zh-CN" kern="0" dirty="0">
                <a:ln>
                  <a:noFill/>
                  <a:prstDash val="sysDot"/>
                </a:ln>
                <a:solidFill>
                  <a:schemeClr val="tx1"/>
                </a:solidFill>
                <a:uFillTx/>
                <a:latin typeface="+mn-ea"/>
                <a:sym typeface="+mn-ea"/>
              </a:rPr>
              <a:t>|</a:t>
            </a:r>
            <a:r>
              <a:rPr lang="zh-CN" altLang="en-US" kern="0" dirty="0">
                <a:ln>
                  <a:noFill/>
                  <a:prstDash val="sysDot"/>
                </a:ln>
                <a:solidFill>
                  <a:schemeClr val="tx1"/>
                </a:solidFill>
                <a:uFillTx/>
                <a:latin typeface="+mn-ea"/>
                <a:sym typeface="+mn-ea"/>
              </a:rPr>
              <a:t>文本</a:t>
            </a:r>
            <a:r>
              <a:rPr lang="en-US" altLang="zh-CN" kern="0" dirty="0">
                <a:ln>
                  <a:noFill/>
                  <a:prstDash val="sysDot"/>
                </a:ln>
                <a:solidFill>
                  <a:schemeClr val="tx1"/>
                </a:solidFill>
                <a:uFillTx/>
                <a:latin typeface="+mn-ea"/>
                <a:sym typeface="+mn-ea"/>
              </a:rPr>
              <a:t>]]</a:t>
            </a:r>
            <a:r>
              <a:rPr lang="zh-CN" altLang="en-US" kern="0" dirty="0">
                <a:ln>
                  <a:noFill/>
                  <a:prstDash val="sysDot"/>
                </a:ln>
                <a:solidFill>
                  <a:schemeClr val="tx1"/>
                </a:solidFill>
                <a:uFillTx/>
                <a:latin typeface="+mn-ea"/>
                <a:sym typeface="+mn-ea"/>
              </a:rPr>
              <a:t>转换为文本，使数据更易读取和处理，避免链接信息对后续分析造成干扰。</a:t>
            </a:r>
          </a:p>
        </p:txBody>
      </p:sp>
      <p:sp>
        <p:nvSpPr>
          <p:cNvPr id="31" name="标题"/>
          <p:cNvSpPr txBox="1"/>
          <p:nvPr>
            <p:custDataLst>
              <p:tags r:id="rId9"/>
            </p:custDataLst>
          </p:nvPr>
        </p:nvSpPr>
        <p:spPr>
          <a:xfrm>
            <a:off x="4569460" y="1255395"/>
            <a:ext cx="3232150" cy="217805"/>
          </a:xfrm>
          <a:prstGeom prst="rect">
            <a:avLst/>
          </a:prstGeom>
          <a:noFill/>
        </p:spPr>
        <p:txBody>
          <a:bodyPr wrap="square" lIns="0" tIns="0" rIns="0" bIns="0" rtlCol="0" anchor="b" anchorCtr="0">
            <a:noAutofit/>
          </a:bodyPr>
          <a:lstStyle/>
          <a:p>
            <a:pPr indent="0" algn="l" fontAlgn="auto">
              <a:lnSpc>
                <a:spcPct val="130000"/>
              </a:lnSpc>
            </a:pPr>
            <a:r>
              <a:rPr lang="zh-CN" altLang="en-US" sz="2000" b="1" dirty="0">
                <a:solidFill>
                  <a:schemeClr val="tx1"/>
                </a:solidFill>
                <a:uFillTx/>
                <a:latin typeface="+mn-ea"/>
                <a:sym typeface="+mn-ea"/>
              </a:rPr>
              <a:t>处理链接格式</a:t>
            </a:r>
          </a:p>
        </p:txBody>
      </p:sp>
      <p:sp>
        <p:nvSpPr>
          <p:cNvPr id="34" name="正文"/>
          <p:cNvSpPr txBox="1"/>
          <p:nvPr>
            <p:custDataLst>
              <p:tags r:id="rId10"/>
            </p:custDataLst>
          </p:nvPr>
        </p:nvSpPr>
        <p:spPr>
          <a:xfrm>
            <a:off x="761365" y="3795395"/>
            <a:ext cx="3232150" cy="1088390"/>
          </a:xfrm>
          <a:prstGeom prst="rect">
            <a:avLst/>
          </a:prstGeom>
          <a:noFill/>
        </p:spPr>
        <p:txBody>
          <a:bodyPr wrap="square" lIns="0" tIns="0" rIns="0" bIns="0" rtlCol="0" anchor="t" anchorCtr="0">
            <a:noAutofit/>
          </a:bodyPr>
          <a:lstStyle/>
          <a:p>
            <a:pPr lvl="0" algn="just">
              <a:lnSpc>
                <a:spcPct val="150000"/>
              </a:lnSpc>
              <a:buClrTx/>
              <a:buSzTx/>
              <a:buFontTx/>
            </a:pPr>
            <a:r>
              <a:rPr lang="zh-CN" altLang="en-US" kern="0" dirty="0">
                <a:ln>
                  <a:noFill/>
                  <a:prstDash val="sysDot"/>
                </a:ln>
                <a:solidFill>
                  <a:schemeClr val="tx1"/>
                </a:solidFill>
                <a:uFillTx/>
                <a:latin typeface="+mn-ea"/>
                <a:sym typeface="+mn-ea"/>
              </a:rPr>
              <a:t>过滤掉像</a:t>
            </a:r>
            <a:r>
              <a:rPr lang="en-US" altLang="zh-CN" kern="0" dirty="0">
                <a:ln>
                  <a:noFill/>
                  <a:prstDash val="sysDot"/>
                </a:ln>
                <a:solidFill>
                  <a:schemeClr val="tx1"/>
                </a:solidFill>
                <a:uFillTx/>
                <a:latin typeface="+mn-ea"/>
                <a:sym typeface="+mn-ea"/>
              </a:rPr>
              <a:t>“N/A”</a:t>
            </a:r>
            <a:r>
              <a:rPr lang="zh-CN" altLang="en-US" kern="0" dirty="0">
                <a:ln>
                  <a:noFill/>
                  <a:prstDash val="sysDot"/>
                </a:ln>
                <a:solidFill>
                  <a:schemeClr val="tx1"/>
                </a:solidFill>
                <a:uFillTx/>
                <a:latin typeface="+mn-ea"/>
                <a:sym typeface="+mn-ea"/>
              </a:rPr>
              <a:t>、</a:t>
            </a:r>
            <a:r>
              <a:rPr lang="en-US" altLang="zh-CN" kern="0" dirty="0">
                <a:ln>
                  <a:noFill/>
                  <a:prstDash val="sysDot"/>
                </a:ln>
                <a:solidFill>
                  <a:schemeClr val="tx1"/>
                </a:solidFill>
                <a:uFillTx/>
                <a:latin typeface="+mn-ea"/>
                <a:sym typeface="+mn-ea"/>
              </a:rPr>
              <a:t>“</a:t>
            </a:r>
            <a:r>
              <a:rPr lang="zh-CN" altLang="en-US" kern="0" dirty="0">
                <a:ln>
                  <a:noFill/>
                  <a:prstDash val="sysDot"/>
                </a:ln>
                <a:solidFill>
                  <a:schemeClr val="tx1"/>
                </a:solidFill>
                <a:uFillTx/>
                <a:latin typeface="+mn-ea"/>
                <a:sym typeface="+mn-ea"/>
              </a:rPr>
              <a:t>未知</a:t>
            </a:r>
            <a:r>
              <a:rPr lang="en-US" altLang="zh-CN" kern="0" dirty="0">
                <a:ln>
                  <a:noFill/>
                  <a:prstDash val="sysDot"/>
                </a:ln>
                <a:solidFill>
                  <a:schemeClr val="tx1"/>
                </a:solidFill>
                <a:uFillTx/>
                <a:latin typeface="+mn-ea"/>
                <a:sym typeface="+mn-ea"/>
              </a:rPr>
              <a:t>”</a:t>
            </a:r>
            <a:r>
              <a:rPr lang="zh-CN" altLang="en-US" kern="0" dirty="0">
                <a:ln>
                  <a:noFill/>
                  <a:prstDash val="sysDot"/>
                </a:ln>
                <a:solidFill>
                  <a:schemeClr val="tx1"/>
                </a:solidFill>
                <a:uFillTx/>
                <a:latin typeface="+mn-ea"/>
                <a:sym typeface="+mn-ea"/>
              </a:rPr>
              <a:t>这类无意义的值，减少无效数据对整体数据质量的影响。</a:t>
            </a:r>
          </a:p>
        </p:txBody>
      </p:sp>
      <p:sp>
        <p:nvSpPr>
          <p:cNvPr id="35" name="标题"/>
          <p:cNvSpPr txBox="1"/>
          <p:nvPr>
            <p:custDataLst>
              <p:tags r:id="rId11"/>
            </p:custDataLst>
          </p:nvPr>
        </p:nvSpPr>
        <p:spPr>
          <a:xfrm>
            <a:off x="761365" y="3466465"/>
            <a:ext cx="3232150" cy="217805"/>
          </a:xfrm>
          <a:prstGeom prst="rect">
            <a:avLst/>
          </a:prstGeom>
          <a:noFill/>
        </p:spPr>
        <p:txBody>
          <a:bodyPr wrap="square" lIns="0" tIns="0" rIns="0" bIns="0" rtlCol="0" anchor="b" anchorCtr="0">
            <a:noAutofit/>
          </a:bodyPr>
          <a:lstStyle/>
          <a:p>
            <a:pPr indent="0" algn="l" fontAlgn="auto">
              <a:lnSpc>
                <a:spcPct val="130000"/>
              </a:lnSpc>
            </a:pPr>
            <a:r>
              <a:rPr lang="zh-CN" altLang="en-US" sz="2000" b="1" dirty="0">
                <a:solidFill>
                  <a:schemeClr val="tx1"/>
                </a:solidFill>
                <a:uFillTx/>
                <a:latin typeface="+mn-ea"/>
                <a:sym typeface="+mn-ea"/>
              </a:rPr>
              <a:t>过滤无意义值</a:t>
            </a:r>
          </a:p>
        </p:txBody>
      </p:sp>
      <p:sp>
        <p:nvSpPr>
          <p:cNvPr id="10" name="正文"/>
          <p:cNvSpPr txBox="1"/>
          <p:nvPr>
            <p:custDataLst>
              <p:tags r:id="rId12"/>
            </p:custDataLst>
          </p:nvPr>
        </p:nvSpPr>
        <p:spPr>
          <a:xfrm>
            <a:off x="4569460" y="3795395"/>
            <a:ext cx="3232150" cy="1088390"/>
          </a:xfrm>
          <a:prstGeom prst="rect">
            <a:avLst/>
          </a:prstGeom>
          <a:noFill/>
        </p:spPr>
        <p:txBody>
          <a:bodyPr wrap="square" lIns="0" tIns="0" rIns="0" bIns="0" rtlCol="0" anchor="t" anchorCtr="0">
            <a:noAutofit/>
          </a:bodyPr>
          <a:lstStyle/>
          <a:p>
            <a:pPr lvl="0" algn="just">
              <a:lnSpc>
                <a:spcPct val="150000"/>
              </a:lnSpc>
              <a:buClrTx/>
              <a:buSzTx/>
              <a:buFontTx/>
            </a:pPr>
            <a:r>
              <a:rPr lang="zh-CN" altLang="en-US" kern="0" dirty="0">
                <a:ln>
                  <a:noFill/>
                  <a:prstDash val="sysDot"/>
                </a:ln>
                <a:solidFill>
                  <a:schemeClr val="tx1"/>
                </a:solidFill>
                <a:uFillTx/>
                <a:latin typeface="+mn-ea"/>
                <a:sym typeface="+mn-ea"/>
              </a:rPr>
              <a:t>对数据中的空格和换行符进行统一处理，使数据格式更加规整，便于后续的分析和使用。</a:t>
            </a:r>
          </a:p>
        </p:txBody>
      </p:sp>
      <p:sp>
        <p:nvSpPr>
          <p:cNvPr id="37" name="标题"/>
          <p:cNvSpPr txBox="1"/>
          <p:nvPr>
            <p:custDataLst>
              <p:tags r:id="rId13"/>
            </p:custDataLst>
          </p:nvPr>
        </p:nvSpPr>
        <p:spPr>
          <a:xfrm>
            <a:off x="4569460" y="3466465"/>
            <a:ext cx="3232150" cy="217805"/>
          </a:xfrm>
          <a:prstGeom prst="rect">
            <a:avLst/>
          </a:prstGeom>
          <a:noFill/>
        </p:spPr>
        <p:txBody>
          <a:bodyPr wrap="square" lIns="0" tIns="0" rIns="0" bIns="0" rtlCol="0" anchor="b" anchorCtr="0">
            <a:noAutofit/>
          </a:bodyPr>
          <a:lstStyle/>
          <a:p>
            <a:pPr indent="0" algn="l" fontAlgn="auto">
              <a:lnSpc>
                <a:spcPct val="130000"/>
              </a:lnSpc>
            </a:pPr>
            <a:r>
              <a:rPr lang="zh-CN" altLang="en-US" sz="2000" b="1" dirty="0">
                <a:solidFill>
                  <a:schemeClr val="tx1"/>
                </a:solidFill>
                <a:uFillTx/>
                <a:latin typeface="+mn-ea"/>
                <a:sym typeface="+mn-ea"/>
              </a:rPr>
              <a:t>统一空格</a:t>
            </a:r>
            <a:r>
              <a:rPr lang="en-US" altLang="zh-CN" sz="2000" b="1" dirty="0">
                <a:solidFill>
                  <a:schemeClr val="tx1"/>
                </a:solidFill>
                <a:uFillTx/>
                <a:latin typeface="+mn-ea"/>
                <a:sym typeface="+mn-ea"/>
              </a:rPr>
              <a:t>/</a:t>
            </a:r>
            <a:r>
              <a:rPr lang="zh-CN" altLang="en-US" sz="2000" b="1" dirty="0">
                <a:solidFill>
                  <a:schemeClr val="tx1"/>
                </a:solidFill>
                <a:uFillTx/>
                <a:latin typeface="+mn-ea"/>
                <a:sym typeface="+mn-ea"/>
              </a:rPr>
              <a:t>换行符</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520105" y="1733242"/>
            <a:ext cx="2213416" cy="566606"/>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dirty="0">
                <a:ln>
                  <a:noFill/>
                  <a:prstDash val="sysDot"/>
                </a:ln>
                <a:solidFill>
                  <a:schemeClr val="tx1"/>
                </a:solidFill>
                <a:latin typeface="+mn-ea"/>
                <a:cs typeface="+mn-ea"/>
              </a:rPr>
              <a:t>输入数据如</a:t>
            </a:r>
            <a:r>
              <a:rPr lang="en-US" altLang="zh-CN" dirty="0">
                <a:ln>
                  <a:noFill/>
                  <a:prstDash val="sysDot"/>
                </a:ln>
                <a:solidFill>
                  <a:schemeClr val="tx1"/>
                </a:solidFill>
                <a:latin typeface="+mn-ea"/>
                <a:cs typeface="+mn-ea"/>
              </a:rPr>
              <a:t>{"</a:t>
            </a:r>
            <a:r>
              <a:rPr lang="zh-CN" altLang="en-US" dirty="0">
                <a:ln>
                  <a:noFill/>
                  <a:prstDash val="sysDot"/>
                </a:ln>
                <a:solidFill>
                  <a:schemeClr val="tx1"/>
                </a:solidFill>
                <a:latin typeface="+mn-ea"/>
                <a:cs typeface="+mn-ea"/>
              </a:rPr>
              <a:t>重量</a:t>
            </a:r>
            <a:r>
              <a:rPr lang="en-US" altLang="zh-CN" dirty="0">
                <a:ln>
                  <a:noFill/>
                  <a:prstDash val="sysDot"/>
                </a:ln>
                <a:solidFill>
                  <a:schemeClr val="tx1"/>
                </a:solidFill>
                <a:latin typeface="+mn-ea"/>
                <a:cs typeface="+mn-ea"/>
              </a:rPr>
              <a:t>": "{{convert|300|g|lb}}"}</a:t>
            </a:r>
            <a:r>
              <a:rPr lang="zh-CN" altLang="en-US" dirty="0">
                <a:ln>
                  <a:noFill/>
                  <a:prstDash val="sysDot"/>
                </a:ln>
                <a:solidFill>
                  <a:schemeClr val="tx1"/>
                </a:solidFill>
                <a:latin typeface="+mn-ea"/>
                <a:cs typeface="+mn-ea"/>
              </a:rPr>
              <a:t>，包含了需要清洗的</a:t>
            </a:r>
            <a:r>
              <a:rPr lang="en-US" altLang="zh-CN" dirty="0">
                <a:ln>
                  <a:noFill/>
                  <a:prstDash val="sysDot"/>
                </a:ln>
                <a:solidFill>
                  <a:schemeClr val="tx1"/>
                </a:solidFill>
                <a:latin typeface="+mn-ea"/>
                <a:cs typeface="+mn-ea"/>
              </a:rPr>
              <a:t>HTML/</a:t>
            </a:r>
            <a:r>
              <a:rPr lang="zh-CN" altLang="en-US" dirty="0">
                <a:ln>
                  <a:noFill/>
                  <a:prstDash val="sysDot"/>
                </a:ln>
                <a:solidFill>
                  <a:schemeClr val="tx1"/>
                </a:solidFill>
                <a:latin typeface="+mn-ea"/>
                <a:cs typeface="+mn-ea"/>
              </a:rPr>
              <a:t>维基模板。</a:t>
            </a:r>
          </a:p>
        </p:txBody>
      </p:sp>
      <p:sp>
        <p:nvSpPr>
          <p:cNvPr id="8" name="矩形 7"/>
          <p:cNvSpPr/>
          <p:nvPr>
            <p:custDataLst>
              <p:tags r:id="rId3"/>
            </p:custDataLst>
          </p:nvPr>
        </p:nvSpPr>
        <p:spPr>
          <a:xfrm>
            <a:off x="520105" y="1291113"/>
            <a:ext cx="2213416" cy="409745"/>
          </a:xfrm>
          <a:prstGeom prst="rect">
            <a:avLst/>
          </a:prstGeom>
          <a:noFill/>
        </p:spPr>
        <p:txBody>
          <a:bodyPr wrap="square" lIns="0" tIns="0" rIns="0" bIns="0" rtlCol="0" anchor="b">
            <a:noAutofit/>
          </a:bodyPr>
          <a:lstStyle/>
          <a:p>
            <a:pPr algn="r">
              <a:spcBef>
                <a:spcPct val="0"/>
              </a:spcBef>
              <a:spcAft>
                <a:spcPct val="0"/>
              </a:spcAft>
              <a:buClr>
                <a:schemeClr val="accent1"/>
              </a:buClr>
              <a:buSzPct val="70000"/>
            </a:pPr>
            <a:r>
              <a:rPr lang="zh-CN" altLang="en-US" sz="2400" b="1">
                <a:solidFill>
                  <a:schemeClr val="tx1"/>
                </a:solidFill>
                <a:latin typeface="+mn-ea"/>
                <a:cs typeface="+mn-ea"/>
              </a:rPr>
              <a:t>输入示例</a:t>
            </a:r>
          </a:p>
        </p:txBody>
      </p:sp>
      <p:sp>
        <p:nvSpPr>
          <p:cNvPr id="9" name="矩形 8"/>
          <p:cNvSpPr/>
          <p:nvPr>
            <p:custDataLst>
              <p:tags r:id="rId4"/>
            </p:custDataLst>
          </p:nvPr>
        </p:nvSpPr>
        <p:spPr>
          <a:xfrm>
            <a:off x="520105" y="3282405"/>
            <a:ext cx="2213416" cy="566606"/>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dirty="0">
                <a:ln>
                  <a:noFill/>
                  <a:prstDash val="sysDot"/>
                </a:ln>
                <a:solidFill>
                  <a:schemeClr val="tx1"/>
                </a:solidFill>
                <a:latin typeface="+mn-ea"/>
                <a:cs typeface="+mn-ea"/>
              </a:rPr>
              <a:t>经过转换后的数据更加简洁明了，符合后续分析和使用的要求</a:t>
            </a:r>
            <a:r>
              <a:rPr lang="zh-CN" altLang="en-US" sz="1600" dirty="0">
                <a:ln>
                  <a:noFill/>
                  <a:prstDash val="sysDot"/>
                </a:ln>
                <a:solidFill>
                  <a:schemeClr val="tx1"/>
                </a:solidFill>
                <a:latin typeface="+mn-ea"/>
                <a:cs typeface="+mn-ea"/>
              </a:rPr>
              <a:t>。</a:t>
            </a:r>
          </a:p>
        </p:txBody>
      </p:sp>
      <p:sp>
        <p:nvSpPr>
          <p:cNvPr id="10" name="矩形 9"/>
          <p:cNvSpPr/>
          <p:nvPr>
            <p:custDataLst>
              <p:tags r:id="rId5"/>
            </p:custDataLst>
          </p:nvPr>
        </p:nvSpPr>
        <p:spPr>
          <a:xfrm>
            <a:off x="520105" y="2834289"/>
            <a:ext cx="2213416" cy="409745"/>
          </a:xfrm>
          <a:prstGeom prst="rect">
            <a:avLst/>
          </a:prstGeom>
          <a:noFill/>
        </p:spPr>
        <p:txBody>
          <a:bodyPr wrap="square" lIns="0" tIns="0" rIns="0" bIns="0" rtlCol="0" anchor="b">
            <a:noAutofit/>
          </a:bodyPr>
          <a:lstStyle/>
          <a:p>
            <a:pPr algn="r">
              <a:spcBef>
                <a:spcPct val="0"/>
              </a:spcBef>
              <a:spcAft>
                <a:spcPct val="0"/>
              </a:spcAft>
              <a:buClr>
                <a:schemeClr val="accent1"/>
              </a:buClr>
              <a:buSzPct val="70000"/>
            </a:pPr>
            <a:r>
              <a:rPr lang="zh-CN" altLang="en-US" sz="2400" b="1">
                <a:solidFill>
                  <a:schemeClr val="tx1"/>
                </a:solidFill>
                <a:latin typeface="+mn-ea"/>
                <a:cs typeface="+mn-ea"/>
              </a:rPr>
              <a:t>输出效果</a:t>
            </a:r>
          </a:p>
        </p:txBody>
      </p:sp>
      <p:sp>
        <p:nvSpPr>
          <p:cNvPr id="11" name="矩形 10"/>
          <p:cNvSpPr/>
          <p:nvPr>
            <p:custDataLst>
              <p:tags r:id="rId6"/>
            </p:custDataLst>
          </p:nvPr>
        </p:nvSpPr>
        <p:spPr>
          <a:xfrm>
            <a:off x="5578935" y="2490506"/>
            <a:ext cx="2213416" cy="566606"/>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a:ln>
                  <a:noFill/>
                  <a:prstDash val="sysDot"/>
                </a:ln>
                <a:solidFill>
                  <a:schemeClr val="tx1"/>
                </a:solidFill>
                <a:latin typeface="+mn-ea"/>
                <a:cs typeface="+mn-ea"/>
              </a:rPr>
              <a:t>按照清洗规则，移除</a:t>
            </a:r>
            <a:r>
              <a:rPr lang="en-US" altLang="zh-CN">
                <a:ln>
                  <a:noFill/>
                  <a:prstDash val="sysDot"/>
                </a:ln>
                <a:solidFill>
                  <a:schemeClr val="tx1"/>
                </a:solidFill>
                <a:latin typeface="+mn-ea"/>
                <a:cs typeface="+mn-ea"/>
              </a:rPr>
              <a:t>HTML</a:t>
            </a:r>
            <a:r>
              <a:rPr lang="zh-CN" altLang="en-US">
                <a:ln>
                  <a:noFill/>
                  <a:prstDash val="sysDot"/>
                </a:ln>
                <a:solidFill>
                  <a:schemeClr val="tx1"/>
                </a:solidFill>
                <a:latin typeface="+mn-ea"/>
                <a:cs typeface="+mn-ea"/>
              </a:rPr>
              <a:t>模板后，将其转换为</a:t>
            </a:r>
            <a:r>
              <a:rPr lang="en-US" altLang="zh-CN">
                <a:ln>
                  <a:noFill/>
                  <a:prstDash val="sysDot"/>
                </a:ln>
                <a:solidFill>
                  <a:schemeClr val="tx1"/>
                </a:solidFill>
                <a:latin typeface="+mn-ea"/>
                <a:cs typeface="+mn-ea"/>
              </a:rPr>
              <a:t>{"</a:t>
            </a:r>
            <a:r>
              <a:rPr lang="zh-CN" altLang="en-US">
                <a:ln>
                  <a:noFill/>
                  <a:prstDash val="sysDot"/>
                </a:ln>
                <a:solidFill>
                  <a:schemeClr val="tx1"/>
                </a:solidFill>
                <a:latin typeface="+mn-ea"/>
                <a:cs typeface="+mn-ea"/>
              </a:rPr>
              <a:t>重量</a:t>
            </a:r>
            <a:r>
              <a:rPr lang="en-US" altLang="zh-CN">
                <a:ln>
                  <a:noFill/>
                  <a:prstDash val="sysDot"/>
                </a:ln>
                <a:solidFill>
                  <a:schemeClr val="tx1"/>
                </a:solidFill>
                <a:latin typeface="+mn-ea"/>
                <a:cs typeface="+mn-ea"/>
              </a:rPr>
              <a:t>": "300 g lb"}</a:t>
            </a:r>
            <a:r>
              <a:rPr lang="zh-CN" altLang="en-US">
                <a:ln>
                  <a:noFill/>
                  <a:prstDash val="sysDot"/>
                </a:ln>
                <a:solidFill>
                  <a:schemeClr val="tx1"/>
                </a:solidFill>
                <a:latin typeface="+mn-ea"/>
                <a:cs typeface="+mn-ea"/>
              </a:rPr>
              <a:t>，完成数据的清洗转换。</a:t>
            </a:r>
          </a:p>
        </p:txBody>
      </p:sp>
      <p:sp>
        <p:nvSpPr>
          <p:cNvPr id="12" name="矩形 11"/>
          <p:cNvSpPr/>
          <p:nvPr>
            <p:custDataLst>
              <p:tags r:id="rId7"/>
            </p:custDataLst>
          </p:nvPr>
        </p:nvSpPr>
        <p:spPr>
          <a:xfrm>
            <a:off x="5578935" y="2041108"/>
            <a:ext cx="2213416" cy="409745"/>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chemeClr val="tx1"/>
                </a:solidFill>
                <a:latin typeface="+mn-ea"/>
                <a:cs typeface="+mn-ea"/>
              </a:rPr>
              <a:t>转换过程</a:t>
            </a:r>
          </a:p>
        </p:txBody>
      </p:sp>
      <p:pic>
        <p:nvPicPr>
          <p:cNvPr id="25" name="图片 24" descr="C:/Users/15378/AppData/Roaming/Kingsoft/office6/wppai/generateppt/1f17bd5b5ca201956d3d75062903c343.jpg1f17bd5b5ca201956d3d75062903c343"/>
          <p:cNvPicPr>
            <a:picLocks noChangeAspect="1"/>
          </p:cNvPicPr>
          <p:nvPr>
            <p:custDataLst>
              <p:tags r:id="rId8"/>
            </p:custDataLst>
          </p:nvPr>
        </p:nvPicPr>
        <p:blipFill rotWithShape="1">
          <a:blip r:embed="rId16"/>
          <a:srcRect/>
          <a:stretch>
            <a:fillRect/>
          </a:stretch>
        </p:blipFill>
        <p:spPr>
          <a:xfrm>
            <a:off x="2959084" y="1359100"/>
            <a:ext cx="1090862" cy="1090862"/>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pic>
        <p:nvPicPr>
          <p:cNvPr id="26" name="图片 25"/>
          <p:cNvPicPr>
            <a:picLocks noChangeAspect="1"/>
          </p:cNvPicPr>
          <p:nvPr>
            <p:custDataLst>
              <p:tags r:id="rId9"/>
            </p:custDataLst>
          </p:nvPr>
        </p:nvPicPr>
        <p:blipFill rotWithShape="1">
          <a:blip r:embed="rId17" cstate="print">
            <a:extLst>
              <a:ext uri="{28A0092B-C50C-407E-A947-70E740481C1C}">
                <a14:useLocalDpi xmlns:a14="http://schemas.microsoft.com/office/drawing/2010/main" val="0"/>
              </a:ext>
            </a:extLst>
          </a:blip>
          <a:srcRect l="25588" t="2852" r="35943" b="39477"/>
          <a:stretch>
            <a:fillRect/>
          </a:stretch>
        </p:blipFill>
        <p:spPr>
          <a:xfrm>
            <a:off x="4279057" y="2108667"/>
            <a:ext cx="1090862" cy="1090862"/>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pic>
        <p:nvPicPr>
          <p:cNvPr id="27" name="图片 26"/>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rcRect l="19675" t="4500" r="19675" b="4500"/>
          <a:stretch>
            <a:fillRect/>
          </a:stretch>
        </p:blipFill>
        <p:spPr>
          <a:xfrm>
            <a:off x="2962505" y="2812910"/>
            <a:ext cx="1090862" cy="1090862"/>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6350" cap="flat" cmpd="sng" algn="ctr">
            <a:solidFill>
              <a:schemeClr val="tx1">
                <a:lumMod val="40000"/>
                <a:lumOff val="60000"/>
                <a:alpha val="20000"/>
              </a:schemeClr>
            </a:solidFill>
            <a:prstDash val="solid"/>
            <a:round/>
            <a:headEnd type="none" w="med" len="med"/>
            <a:tailEnd type="none" w="med" len="med"/>
          </a:ln>
        </p:spPr>
      </p:pic>
      <p:sp>
        <p:nvSpPr>
          <p:cNvPr id="2" name="八边形 1"/>
          <p:cNvSpPr/>
          <p:nvPr>
            <p:custDataLst>
              <p:tags r:id="rId11"/>
            </p:custDataLst>
          </p:nvPr>
        </p:nvSpPr>
        <p:spPr>
          <a:xfrm>
            <a:off x="2959084" y="2108667"/>
            <a:ext cx="340972" cy="34097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lnSpcReduction="10000"/>
          </a:bodyPr>
          <a:lstStyle/>
          <a:p>
            <a:pPr algn="ctr">
              <a:spcBef>
                <a:spcPct val="0"/>
              </a:spcBef>
              <a:spcAft>
                <a:spcPct val="0"/>
              </a:spcAft>
            </a:pPr>
            <a:r>
              <a:rPr lang="en-US" altLang="zh-CN" sz="1600" b="1">
                <a:solidFill>
                  <a:schemeClr val="tx1"/>
                </a:solidFill>
                <a:latin typeface="+mn-ea"/>
                <a:cs typeface="+mn-ea"/>
                <a:sym typeface="+mn-ea"/>
              </a:rPr>
              <a:t>01</a:t>
            </a:r>
            <a:endParaRPr lang="en-US" altLang="zh-CN" sz="1600" b="1" dirty="0">
              <a:solidFill>
                <a:schemeClr val="tx1"/>
              </a:solidFill>
              <a:latin typeface="+mn-ea"/>
              <a:cs typeface="+mn-ea"/>
              <a:sym typeface="+mn-ea"/>
            </a:endParaRPr>
          </a:p>
        </p:txBody>
      </p:sp>
      <p:sp>
        <p:nvSpPr>
          <p:cNvPr id="18" name="八边形 17"/>
          <p:cNvSpPr/>
          <p:nvPr>
            <p:custDataLst>
              <p:tags r:id="rId12"/>
            </p:custDataLst>
          </p:nvPr>
        </p:nvSpPr>
        <p:spPr>
          <a:xfrm>
            <a:off x="5028625" y="2858661"/>
            <a:ext cx="340972" cy="34097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lnSpcReduction="10000"/>
          </a:bodyPr>
          <a:lstStyle/>
          <a:p>
            <a:pPr algn="ctr">
              <a:spcBef>
                <a:spcPct val="0"/>
              </a:spcBef>
              <a:spcAft>
                <a:spcPct val="0"/>
              </a:spcAft>
            </a:pPr>
            <a:r>
              <a:rPr lang="en-US" altLang="zh-CN" sz="1600" b="1">
                <a:solidFill>
                  <a:schemeClr val="tx1"/>
                </a:solidFill>
                <a:latin typeface="+mn-ea"/>
                <a:cs typeface="+mn-ea"/>
                <a:sym typeface="+mn-ea"/>
              </a:rPr>
              <a:t>02</a:t>
            </a:r>
            <a:endParaRPr lang="en-US" altLang="zh-CN" sz="1600" b="1" dirty="0">
              <a:solidFill>
                <a:schemeClr val="tx1"/>
              </a:solidFill>
              <a:latin typeface="+mn-ea"/>
              <a:cs typeface="+mn-ea"/>
              <a:sym typeface="+mn-ea"/>
            </a:endParaRPr>
          </a:p>
        </p:txBody>
      </p:sp>
      <p:sp>
        <p:nvSpPr>
          <p:cNvPr id="19" name="八边形 18"/>
          <p:cNvSpPr/>
          <p:nvPr>
            <p:custDataLst>
              <p:tags r:id="rId13"/>
            </p:custDataLst>
          </p:nvPr>
        </p:nvSpPr>
        <p:spPr>
          <a:xfrm>
            <a:off x="2959084" y="3562476"/>
            <a:ext cx="340972" cy="34097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lnSpcReduction="10000"/>
          </a:bodyPr>
          <a:lstStyle/>
          <a:p>
            <a:pPr algn="ctr">
              <a:spcBef>
                <a:spcPct val="0"/>
              </a:spcBef>
              <a:spcAft>
                <a:spcPct val="0"/>
              </a:spcAft>
            </a:pPr>
            <a:r>
              <a:rPr lang="en-US" altLang="zh-CN" sz="1600" b="1">
                <a:solidFill>
                  <a:schemeClr val="tx1"/>
                </a:solidFill>
                <a:latin typeface="+mn-ea"/>
                <a:cs typeface="+mn-ea"/>
                <a:sym typeface="+mn-ea"/>
              </a:rPr>
              <a:t>03</a:t>
            </a:r>
            <a:endParaRPr lang="en-US" altLang="zh-CN" sz="1600" b="1" dirty="0">
              <a:solidFill>
                <a:schemeClr val="tx1"/>
              </a:solidFill>
              <a:latin typeface="+mn-ea"/>
              <a:cs typeface="+mn-ea"/>
              <a:sym typeface="+mn-ea"/>
            </a:endParaRPr>
          </a:p>
        </p:txBody>
      </p:sp>
      <p:sp>
        <p:nvSpPr>
          <p:cNvPr id="3" name="标题 6"/>
          <p:cNvSpPr>
            <a:spLocks noGrp="1"/>
          </p:cNvSpPr>
          <p:nvPr>
            <p:custDataLst>
              <p:tags r:id="rId14"/>
            </p:custDataLst>
          </p:nvPr>
        </p:nvSpPr>
        <p:spPr>
          <a:xfrm>
            <a:off x="521018" y="507682"/>
            <a:ext cx="8100060" cy="40195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1"/>
                </a:solidFill>
                <a:latin typeface="+mj-ea"/>
                <a:ea typeface="+mj-ea"/>
                <a:cs typeface="+mn-ea"/>
                <a:sym typeface="+mn-ea"/>
              </a:defRPr>
            </a:lvl1pPr>
          </a:lstStyle>
          <a:p>
            <a:r>
              <a:rPr lang="zh-CN" altLang="en-US" sz="2400">
                <a:solidFill>
                  <a:schemeClr val="tx1"/>
                </a:solidFill>
              </a:rPr>
              <a:t>示例转换</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A9F05DA-EE59-8980-274B-0DE207143E70}"/>
              </a:ext>
            </a:extLst>
          </p:cNvPr>
          <p:cNvSpPr txBox="1"/>
          <p:nvPr/>
        </p:nvSpPr>
        <p:spPr>
          <a:xfrm>
            <a:off x="2165928" y="448091"/>
            <a:ext cx="4692073" cy="4247317"/>
          </a:xfrm>
          <a:prstGeom prst="rect">
            <a:avLst/>
          </a:prstGeom>
          <a:noFill/>
        </p:spPr>
        <p:txBody>
          <a:bodyPr wrap="square">
            <a:spAutoFit/>
          </a:bodyPr>
          <a:lstStyle/>
          <a:p>
            <a:r>
              <a:rPr lang="zh-CN" altLang="en-US" sz="900" dirty="0"/>
              <a:t>{</a:t>
            </a:r>
          </a:p>
          <a:p>
            <a:r>
              <a:rPr lang="zh-CN" altLang="en-US" sz="900" dirty="0"/>
              <a:t>                        "entity_name": "8 Spruce Street",</a:t>
            </a:r>
          </a:p>
          <a:p>
            <a:r>
              <a:rPr lang="zh-CN" altLang="en-US" sz="900" dirty="0"/>
              <a:t>                        "entity_attributes": {</a:t>
            </a:r>
          </a:p>
          <a:p>
            <a:r>
              <a:rPr lang="zh-CN" altLang="en-US" sz="900" dirty="0"/>
              <a:t>                                "name": "8 Spruce Street&lt;br /&gt;(New York by Gehry)",</a:t>
            </a:r>
          </a:p>
          <a:p>
            <a:r>
              <a:rPr lang="zh-CN" altLang="en-US" sz="900" dirty="0"/>
              <a:t>                                "image": "8 Spruce Street (01030p).jpg",</a:t>
            </a:r>
          </a:p>
          <a:p>
            <a:r>
              <a:rPr lang="zh-CN" altLang="en-US" sz="900" dirty="0"/>
              <a:t>                                "image_size": "200px",</a:t>
            </a:r>
          </a:p>
          <a:p>
            <a:r>
              <a:rPr lang="zh-CN" altLang="en-US" sz="900" dirty="0"/>
              <a:t>                                "address": "8 Spruce Street&lt;br /&gt;[[Manhattan]], New York, U.S. 10038",</a:t>
            </a:r>
          </a:p>
          <a:p>
            <a:r>
              <a:rPr lang="zh-CN" altLang="en-US" sz="900" dirty="0"/>
              <a:t>                                "mapframe_wikidata": "yes",</a:t>
            </a:r>
          </a:p>
          <a:p>
            <a:r>
              <a:rPr lang="zh-CN" altLang="en-US" sz="900" dirty="0"/>
              <a:t>                                "coordinates": "{{coord|40|42|39|N|74|00|20|W|region:US-NY_type:landmark|display|=|inline,title}}",     </a:t>
            </a:r>
          </a:p>
          <a:p>
            <a:r>
              <a:rPr lang="zh-CN" altLang="en-US" sz="900" dirty="0"/>
              <a:t>                                "status": "Complete",</a:t>
            </a:r>
          </a:p>
          <a:p>
            <a:r>
              <a:rPr lang="zh-CN" altLang="en-US" sz="900" dirty="0"/>
              <a:t>                                "start_date": "2006",</a:t>
            </a:r>
          </a:p>
          <a:p>
            <a:r>
              <a:rPr lang="zh-CN" altLang="en-US" sz="900" dirty="0"/>
              <a:t>                                "completion_date": "2010",</a:t>
            </a:r>
          </a:p>
          <a:p>
            <a:r>
              <a:rPr lang="zh-CN" altLang="en-US" sz="900" dirty="0"/>
              <a:t>                                "opening": "February 2011",</a:t>
            </a:r>
          </a:p>
          <a:p>
            <a:r>
              <a:rPr lang="zh-CN" altLang="en-US" sz="900" dirty="0"/>
              <a:t>                                "building_type": "[[Mixed-use development|Mixed-use]]",</a:t>
            </a:r>
          </a:p>
          <a:p>
            <a:r>
              <a:rPr lang="zh-CN" altLang="en-US" sz="900" dirty="0"/>
              <a:t>                                "architectural_style": "[[Deconstructivism]]",</a:t>
            </a:r>
          </a:p>
          <a:p>
            <a:r>
              <a:rPr lang="zh-CN" altLang="en-US" sz="900" dirty="0"/>
              <a:t>                                "roof": "{{convert|870|ft|m|0|abbr|=|on}}",</a:t>
            </a:r>
          </a:p>
          <a:p>
            <a:r>
              <a:rPr lang="zh-CN" altLang="en-US" sz="900" dirty="0"/>
              <a:t>                                "top_floor": "{{convert|827|ft|abbr|=|on}}",</a:t>
            </a:r>
          </a:p>
          <a:p>
            <a:r>
              <a:rPr lang="zh-CN" altLang="en-US" sz="900" dirty="0"/>
              <a:t>                                "floor_count": "76",</a:t>
            </a:r>
          </a:p>
          <a:p>
            <a:r>
              <a:rPr lang="zh-CN" altLang="en-US" sz="900" dirty="0"/>
              <a:t>                                "floor_area": "{{convert|1000000|sqft|m2|abbr|=|on}}",</a:t>
            </a:r>
          </a:p>
          <a:p>
            <a:r>
              <a:rPr lang="zh-CN" altLang="en-US" sz="900" dirty="0"/>
              <a:t>                                "architect": "[[Frank Gehry]]",</a:t>
            </a:r>
          </a:p>
          <a:p>
            <a:r>
              <a:rPr lang="zh-CN" altLang="en-US" sz="900" dirty="0"/>
              <a:t>                                "structural_engineer": "[[WSP Group|WSP Cantor Seinuk]]",</a:t>
            </a:r>
          </a:p>
          <a:p>
            <a:r>
              <a:rPr lang="zh-CN" altLang="en-US" sz="900" dirty="0"/>
              <a:t>                                "main_contractor": "Kreisler Borg Florman",</a:t>
            </a:r>
          </a:p>
          <a:p>
            <a:r>
              <a:rPr lang="zh-CN" altLang="en-US" sz="900" dirty="0"/>
              <a:t>                                "developer": "[[Forest City Ratner]]",</a:t>
            </a:r>
          </a:p>
          <a:p>
            <a:r>
              <a:rPr lang="zh-CN" altLang="en-US" sz="900" dirty="0"/>
              <a:t>                                "engineer": "[[Jaros, Baum &amp; Bolles]] (MEP)",</a:t>
            </a:r>
          </a:p>
          <a:p>
            <a:r>
              <a:rPr lang="zh-CN" altLang="en-US" sz="900" dirty="0"/>
              <a:t>                                "owner": "8 Spruce (NY) Owner LLC",</a:t>
            </a:r>
          </a:p>
          <a:p>
            <a:r>
              <a:rPr lang="zh-CN" altLang="en-US" sz="900" dirty="0"/>
              <a:t>                                "management": "Beam Living",</a:t>
            </a:r>
          </a:p>
          <a:p>
            <a:r>
              <a:rPr lang="zh-CN" altLang="en-US" sz="900" dirty="0"/>
              <a:t>                                "website": "{{URL|https://live8spruce.com/}}"</a:t>
            </a:r>
          </a:p>
          <a:p>
            <a:r>
              <a:rPr lang="zh-CN" altLang="en-US" sz="900" dirty="0"/>
              <a:t>}</a:t>
            </a:r>
          </a:p>
        </p:txBody>
      </p:sp>
    </p:spTree>
    <p:extLst>
      <p:ext uri="{BB962C8B-B14F-4D97-AF65-F5344CB8AC3E}">
        <p14:creationId xmlns:p14="http://schemas.microsoft.com/office/powerpoint/2010/main" val="32357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9F9FC-8889-1B38-2FCE-449845D5A470}"/>
              </a:ext>
            </a:extLst>
          </p:cNvPr>
          <p:cNvSpPr>
            <a:spLocks noGrp="1"/>
          </p:cNvSpPr>
          <p:nvPr>
            <p:ph type="title"/>
          </p:nvPr>
        </p:nvSpPr>
        <p:spPr>
          <a:xfrm>
            <a:off x="627636" y="251061"/>
            <a:ext cx="7546545" cy="570975"/>
          </a:xfrm>
        </p:spPr>
        <p:txBody>
          <a:bodyPr/>
          <a:lstStyle/>
          <a:p>
            <a:r>
              <a:rPr lang="zh-CN" altLang="en-US" dirty="0"/>
              <a:t>清洗结果</a:t>
            </a:r>
          </a:p>
        </p:txBody>
      </p:sp>
      <p:sp>
        <p:nvSpPr>
          <p:cNvPr id="3" name="文本框 2">
            <a:extLst>
              <a:ext uri="{FF2B5EF4-FFF2-40B4-BE49-F238E27FC236}">
                <a16:creationId xmlns:a16="http://schemas.microsoft.com/office/drawing/2014/main" id="{8B346D39-1472-410A-661D-BE8622910C0D}"/>
              </a:ext>
            </a:extLst>
          </p:cNvPr>
          <p:cNvSpPr txBox="1"/>
          <p:nvPr/>
        </p:nvSpPr>
        <p:spPr>
          <a:xfrm>
            <a:off x="526474" y="711198"/>
            <a:ext cx="4234872" cy="4108817"/>
          </a:xfrm>
          <a:prstGeom prst="rect">
            <a:avLst/>
          </a:prstGeom>
          <a:noFill/>
        </p:spPr>
        <p:txBody>
          <a:bodyPr wrap="square">
            <a:spAutoFit/>
          </a:bodyPr>
          <a:lstStyle/>
          <a:p>
            <a:r>
              <a:rPr lang="zh-CN" altLang="en-US" sz="900" dirty="0"/>
              <a:t>{</a:t>
            </a:r>
          </a:p>
          <a:p>
            <a:r>
              <a:rPr lang="zh-CN" altLang="en-US" sz="900" dirty="0"/>
              <a:t>                        "entity_name": "8 Spruce Street",</a:t>
            </a:r>
          </a:p>
          <a:p>
            <a:r>
              <a:rPr lang="zh-CN" altLang="en-US" sz="900" dirty="0"/>
              <a:t>                        "entity_attributes": {</a:t>
            </a:r>
          </a:p>
          <a:p>
            <a:r>
              <a:rPr lang="zh-CN" altLang="en-US" sz="900" dirty="0"/>
              <a:t>                                "name": "8 Spruce Street&lt;br /&gt;(New York by Gehry)",</a:t>
            </a:r>
          </a:p>
          <a:p>
            <a:r>
              <a:rPr lang="zh-CN" altLang="en-US" sz="900" dirty="0"/>
              <a:t>                                "image": "8 Spruce Street (01030p).jpg",</a:t>
            </a:r>
          </a:p>
          <a:p>
            <a:r>
              <a:rPr lang="zh-CN" altLang="en-US" sz="900" dirty="0"/>
              <a:t>                                "image_size": "200px",</a:t>
            </a:r>
          </a:p>
          <a:p>
            <a:r>
              <a:rPr lang="zh-CN" altLang="en-US" sz="900" dirty="0"/>
              <a:t>                                "address": "8 Spruce Street&lt;br /&gt;[[Manhattan]], New York, U.S. 10038",</a:t>
            </a:r>
          </a:p>
          <a:p>
            <a:r>
              <a:rPr lang="zh-CN" altLang="en-US" sz="900" dirty="0"/>
              <a:t>                                "mapframe_wikidata": "yes",</a:t>
            </a:r>
          </a:p>
          <a:p>
            <a:r>
              <a:rPr lang="zh-CN" altLang="en-US" sz="900" dirty="0"/>
              <a:t>                                "coordinates": "{{coord|40|42|39|N|74|00|20|W|region:US-NY_type:landmark|display|=|inline,title}}",     </a:t>
            </a:r>
          </a:p>
          <a:p>
            <a:r>
              <a:rPr lang="zh-CN" altLang="en-US" sz="900" dirty="0"/>
              <a:t>                                "status": "Complete",</a:t>
            </a:r>
          </a:p>
          <a:p>
            <a:r>
              <a:rPr lang="zh-CN" altLang="en-US" sz="900" dirty="0"/>
              <a:t>                                "start_date": "2006",</a:t>
            </a:r>
          </a:p>
          <a:p>
            <a:r>
              <a:rPr lang="zh-CN" altLang="en-US" sz="900" dirty="0"/>
              <a:t>                                "completion_date": "2010",</a:t>
            </a:r>
          </a:p>
          <a:p>
            <a:r>
              <a:rPr lang="zh-CN" altLang="en-US" sz="900" dirty="0"/>
              <a:t>                                "opening": "February 2011",</a:t>
            </a:r>
          </a:p>
          <a:p>
            <a:r>
              <a:rPr lang="zh-CN" altLang="en-US" sz="900" dirty="0"/>
              <a:t>                                "building_type": "[[Mixed-use development|Mixed-use]]",</a:t>
            </a:r>
          </a:p>
          <a:p>
            <a:r>
              <a:rPr lang="zh-CN" altLang="en-US" sz="900" dirty="0"/>
              <a:t>                                "architectural_style": "[[Deconstructivism]]",</a:t>
            </a:r>
          </a:p>
          <a:p>
            <a:r>
              <a:rPr lang="zh-CN" altLang="en-US" sz="900" dirty="0"/>
              <a:t>                                "roof": "{{convert|870|ft|m|0|abbr|=|on}}",</a:t>
            </a:r>
          </a:p>
          <a:p>
            <a:r>
              <a:rPr lang="zh-CN" altLang="en-US" sz="900" dirty="0"/>
              <a:t>                                "top_floor": "{{convert|827|ft|abbr|=|on}}",</a:t>
            </a:r>
          </a:p>
          <a:p>
            <a:r>
              <a:rPr lang="zh-CN" altLang="en-US" sz="900" dirty="0"/>
              <a:t>                                "floor_count": "76",</a:t>
            </a:r>
          </a:p>
          <a:p>
            <a:r>
              <a:rPr lang="zh-CN" altLang="en-US" sz="900" dirty="0"/>
              <a:t>                                "floor_area": "{{convert|1000000|sqft|m2|abbr|=|on}}",</a:t>
            </a:r>
          </a:p>
          <a:p>
            <a:r>
              <a:rPr lang="zh-CN" altLang="en-US" sz="900" dirty="0"/>
              <a:t>                                "architect": "[[Frank Gehry]]",</a:t>
            </a:r>
          </a:p>
          <a:p>
            <a:r>
              <a:rPr lang="zh-CN" altLang="en-US" sz="900" dirty="0"/>
              <a:t>                                "structural_engineer": "[[WSP Group|WSP Cantor Seinuk]]",</a:t>
            </a:r>
          </a:p>
          <a:p>
            <a:r>
              <a:rPr lang="zh-CN" altLang="en-US" sz="900" dirty="0"/>
              <a:t>                                "main_contractor": "Kreisler Borg Florman",</a:t>
            </a:r>
          </a:p>
          <a:p>
            <a:r>
              <a:rPr lang="zh-CN" altLang="en-US" sz="900" dirty="0"/>
              <a:t>                                "developer": "[[Forest City Ratner]]",</a:t>
            </a:r>
          </a:p>
          <a:p>
            <a:r>
              <a:rPr lang="zh-CN" altLang="en-US" sz="900" dirty="0"/>
              <a:t>                                "engineer": "[[Jaros, Baum &amp; Bolles]] (MEP)",</a:t>
            </a:r>
          </a:p>
          <a:p>
            <a:r>
              <a:rPr lang="zh-CN" altLang="en-US" sz="900" dirty="0"/>
              <a:t>                                "owner": "8 Spruce (NY) Owner LLC",</a:t>
            </a:r>
          </a:p>
          <a:p>
            <a:r>
              <a:rPr lang="zh-CN" altLang="en-US" sz="900" dirty="0"/>
              <a:t>                                "management": "Beam Living",</a:t>
            </a:r>
            <a:endParaRPr lang="en-US" altLang="zh-CN" sz="900" dirty="0"/>
          </a:p>
          <a:p>
            <a:r>
              <a:rPr lang="zh-CN" altLang="en-US" sz="900" dirty="0"/>
              <a:t>}</a:t>
            </a:r>
          </a:p>
        </p:txBody>
      </p:sp>
      <p:sp>
        <p:nvSpPr>
          <p:cNvPr id="5" name="文本框 4">
            <a:extLst>
              <a:ext uri="{FF2B5EF4-FFF2-40B4-BE49-F238E27FC236}">
                <a16:creationId xmlns:a16="http://schemas.microsoft.com/office/drawing/2014/main" id="{442631B6-0594-4F53-1013-B61977872AC4}"/>
              </a:ext>
            </a:extLst>
          </p:cNvPr>
          <p:cNvSpPr txBox="1"/>
          <p:nvPr/>
        </p:nvSpPr>
        <p:spPr>
          <a:xfrm>
            <a:off x="4572000" y="831272"/>
            <a:ext cx="4604326" cy="3831818"/>
          </a:xfrm>
          <a:prstGeom prst="rect">
            <a:avLst/>
          </a:prstGeom>
          <a:noFill/>
        </p:spPr>
        <p:txBody>
          <a:bodyPr wrap="square">
            <a:spAutoFit/>
          </a:bodyPr>
          <a:lstStyle/>
          <a:p>
            <a:r>
              <a:rPr lang="zh-CN" altLang="en-US" sz="900" dirty="0"/>
              <a:t>{</a:t>
            </a:r>
          </a:p>
          <a:p>
            <a:r>
              <a:rPr lang="zh-CN" altLang="en-US" sz="900" dirty="0"/>
              <a:t>        "entity_name": "8 Spruce Street",</a:t>
            </a:r>
          </a:p>
          <a:p>
            <a:r>
              <a:rPr lang="zh-CN" altLang="en-US" sz="900" dirty="0"/>
              <a:t>        "name": "8 Spruce Street(New York by Gehry)",</a:t>
            </a:r>
          </a:p>
          <a:p>
            <a:r>
              <a:rPr lang="zh-CN" altLang="en-US" sz="900" dirty="0"/>
              <a:t>        "image": "8 Spruce Street (01030p).jpg",</a:t>
            </a:r>
          </a:p>
          <a:p>
            <a:r>
              <a:rPr lang="zh-CN" altLang="en-US" sz="900" dirty="0"/>
              <a:t>        "image_size": "200px",</a:t>
            </a:r>
          </a:p>
          <a:p>
            <a:r>
              <a:rPr lang="zh-CN" altLang="en-US" sz="900" dirty="0"/>
              <a:t>        "address": "8 Spruce Street Manhattan, New York, U.S. 10038",</a:t>
            </a:r>
          </a:p>
          <a:p>
            <a:r>
              <a:rPr lang="zh-CN" altLang="en-US" sz="900" dirty="0"/>
              <a:t>        "mapframe_wikidata": "yes",</a:t>
            </a:r>
          </a:p>
          <a:p>
            <a:r>
              <a:rPr lang="zh-CN" altLang="en-US" sz="900" dirty="0"/>
              <a:t>        "coordinates": "40 42 39 N 74 00 20 W region:US-NY_type:landmark display inline,title",</a:t>
            </a:r>
          </a:p>
          <a:p>
            <a:r>
              <a:rPr lang="zh-CN" altLang="en-US" sz="900" dirty="0"/>
              <a:t>        "status": "Complete",</a:t>
            </a:r>
          </a:p>
          <a:p>
            <a:r>
              <a:rPr lang="zh-CN" altLang="en-US" sz="900" dirty="0"/>
              <a:t>        "start_date": "2006",</a:t>
            </a:r>
          </a:p>
          <a:p>
            <a:r>
              <a:rPr lang="zh-CN" altLang="en-US" sz="900" dirty="0"/>
              <a:t>        "completion_date": "2010",</a:t>
            </a:r>
          </a:p>
          <a:p>
            <a:r>
              <a:rPr lang="zh-CN" altLang="en-US" sz="900" dirty="0"/>
              <a:t>        "opening": "February 2011",</a:t>
            </a:r>
          </a:p>
          <a:p>
            <a:r>
              <a:rPr lang="zh-CN" altLang="en-US" sz="900" dirty="0"/>
              <a:t>        "building_type": "Mixed-use",</a:t>
            </a:r>
          </a:p>
          <a:p>
            <a:r>
              <a:rPr lang="zh-CN" altLang="en-US" sz="900" dirty="0"/>
              <a:t>        "architectural_style": "Deconstructivism",</a:t>
            </a:r>
          </a:p>
          <a:p>
            <a:r>
              <a:rPr lang="zh-CN" altLang="en-US" sz="900" dirty="0"/>
              <a:t>        "roof": "870 ft m 0 abbr on",</a:t>
            </a:r>
          </a:p>
          <a:p>
            <a:r>
              <a:rPr lang="zh-CN" altLang="en-US" sz="900" dirty="0"/>
              <a:t>        "top_floor": "827 ft abbr on",</a:t>
            </a:r>
          </a:p>
          <a:p>
            <a:r>
              <a:rPr lang="zh-CN" altLang="en-US" sz="900" dirty="0"/>
              <a:t>        "floor_count": "76",</a:t>
            </a:r>
          </a:p>
          <a:p>
            <a:r>
              <a:rPr lang="zh-CN" altLang="en-US" sz="900" dirty="0"/>
              <a:t>        "floor_area": "1000000 sqft m2 abbr on",</a:t>
            </a:r>
          </a:p>
          <a:p>
            <a:r>
              <a:rPr lang="zh-CN" altLang="en-US" sz="900" dirty="0"/>
              <a:t>        "architect": "Frank Gehry",</a:t>
            </a:r>
          </a:p>
          <a:p>
            <a:r>
              <a:rPr lang="zh-CN" altLang="en-US" sz="900" dirty="0"/>
              <a:t>        "structural_engineer": "WSP Cantor Seinuk",</a:t>
            </a:r>
          </a:p>
          <a:p>
            <a:r>
              <a:rPr lang="zh-CN" altLang="en-US" sz="900" dirty="0"/>
              <a:t>        "main_contractor": "Kreisler Borg Florman",</a:t>
            </a:r>
          </a:p>
          <a:p>
            <a:r>
              <a:rPr lang="zh-CN" altLang="en-US" sz="900" dirty="0"/>
              <a:t>        "developer": "Forest City Ratner",</a:t>
            </a:r>
          </a:p>
          <a:p>
            <a:r>
              <a:rPr lang="zh-CN" altLang="en-US" sz="900" dirty="0"/>
              <a:t>        "owner": "8 Spruce (NY) Owner LLC",</a:t>
            </a:r>
          </a:p>
          <a:p>
            <a:r>
              <a:rPr lang="zh-CN" altLang="en-US" sz="900" dirty="0"/>
              <a:t>        "engineer": "Jaros, Baum &amp; Bolles (MEP)",</a:t>
            </a:r>
          </a:p>
          <a:p>
            <a:r>
              <a:rPr lang="zh-CN" altLang="en-US" sz="900" dirty="0"/>
              <a:t>        "management": "Beam Living",</a:t>
            </a:r>
          </a:p>
          <a:p>
            <a:r>
              <a:rPr lang="zh-CN" altLang="en-US" sz="900" dirty="0"/>
              <a:t>}</a:t>
            </a:r>
          </a:p>
        </p:txBody>
      </p:sp>
    </p:spTree>
    <p:extLst>
      <p:ext uri="{BB962C8B-B14F-4D97-AF65-F5344CB8AC3E}">
        <p14:creationId xmlns:p14="http://schemas.microsoft.com/office/powerpoint/2010/main" val="826689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custDataLst>
              <p:tags r:id="rId2"/>
            </p:custDataLst>
          </p:nvPr>
        </p:nvSpPr>
        <p:spPr>
          <a:xfrm>
            <a:off x="1500200" y="2699650"/>
            <a:ext cx="3362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ea typeface="宋体" panose="02010600030101010101" pitchFamily="2" charset="-122"/>
              </a:rPr>
              <a:t>图片描述生成模块</a:t>
            </a:r>
          </a:p>
        </p:txBody>
      </p:sp>
      <p:sp>
        <p:nvSpPr>
          <p:cNvPr id="261" name="Google Shape;261;p33"/>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05</a:t>
            </a: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custDataLst>
              <p:tags r:id="rId2"/>
            </p:custDataLst>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目录</a:t>
            </a:r>
            <a:endParaRPr lang="en-GB" dirty="0"/>
          </a:p>
        </p:txBody>
      </p:sp>
      <p:sp>
        <p:nvSpPr>
          <p:cNvPr id="224" name="Google Shape;224;p30"/>
          <p:cNvSpPr txBox="1">
            <a:spLocks noGrp="1"/>
          </p:cNvSpPr>
          <p:nvPr>
            <p:ph type="title" idx="2"/>
            <p:custDataLst>
              <p:tags r:id="rId3"/>
            </p:custDataLst>
          </p:nvPr>
        </p:nvSpPr>
        <p:spPr>
          <a:xfrm>
            <a:off x="805090" y="1284675"/>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01</a:t>
            </a:r>
          </a:p>
        </p:txBody>
      </p:sp>
      <p:sp>
        <p:nvSpPr>
          <p:cNvPr id="225" name="Google Shape;225;p30"/>
          <p:cNvSpPr txBox="1">
            <a:spLocks noGrp="1"/>
          </p:cNvSpPr>
          <p:nvPr>
            <p:ph type="title" idx="3"/>
            <p:custDataLst>
              <p:tags r:id="rId4"/>
            </p:custDataLst>
          </p:nvPr>
        </p:nvSpPr>
        <p:spPr>
          <a:xfrm>
            <a:off x="805090" y="2619013"/>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04</a:t>
            </a:r>
          </a:p>
        </p:txBody>
      </p:sp>
      <p:sp>
        <p:nvSpPr>
          <p:cNvPr id="226" name="Google Shape;226;p30"/>
          <p:cNvSpPr txBox="1">
            <a:spLocks noGrp="1"/>
          </p:cNvSpPr>
          <p:nvPr>
            <p:ph type="title" idx="4"/>
            <p:custDataLst>
              <p:tags r:id="rId5"/>
            </p:custDataLst>
          </p:nvPr>
        </p:nvSpPr>
        <p:spPr>
          <a:xfrm>
            <a:off x="3456862" y="1284675"/>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02</a:t>
            </a:r>
          </a:p>
        </p:txBody>
      </p:sp>
      <p:sp>
        <p:nvSpPr>
          <p:cNvPr id="227" name="Google Shape;227;p30"/>
          <p:cNvSpPr txBox="1">
            <a:spLocks noGrp="1"/>
          </p:cNvSpPr>
          <p:nvPr>
            <p:ph type="title" idx="5"/>
            <p:custDataLst>
              <p:tags r:id="rId6"/>
            </p:custDataLst>
          </p:nvPr>
        </p:nvSpPr>
        <p:spPr>
          <a:xfrm>
            <a:off x="3456862" y="2619013"/>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05</a:t>
            </a:r>
          </a:p>
        </p:txBody>
      </p:sp>
      <p:sp>
        <p:nvSpPr>
          <p:cNvPr id="228" name="Google Shape;228;p30"/>
          <p:cNvSpPr txBox="1">
            <a:spLocks noGrp="1"/>
          </p:cNvSpPr>
          <p:nvPr>
            <p:ph type="title" idx="6"/>
            <p:custDataLst>
              <p:tags r:id="rId7"/>
            </p:custDataLst>
          </p:nvPr>
        </p:nvSpPr>
        <p:spPr>
          <a:xfrm>
            <a:off x="6108634" y="1284675"/>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03</a:t>
            </a:r>
          </a:p>
        </p:txBody>
      </p:sp>
      <p:sp>
        <p:nvSpPr>
          <p:cNvPr id="229" name="Google Shape;229;p30"/>
          <p:cNvSpPr txBox="1">
            <a:spLocks noGrp="1"/>
          </p:cNvSpPr>
          <p:nvPr>
            <p:ph type="title" idx="7"/>
            <p:custDataLst>
              <p:tags r:id="rId8"/>
            </p:custDataLst>
          </p:nvPr>
        </p:nvSpPr>
        <p:spPr>
          <a:xfrm>
            <a:off x="6108634" y="2619013"/>
            <a:ext cx="765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06</a:t>
            </a:r>
          </a:p>
        </p:txBody>
      </p:sp>
      <p:sp>
        <p:nvSpPr>
          <p:cNvPr id="230" name="Google Shape;230;p30"/>
          <p:cNvSpPr txBox="1">
            <a:spLocks noGrp="1"/>
          </p:cNvSpPr>
          <p:nvPr>
            <p:ph type="subTitle" idx="1"/>
            <p:custDataLst>
              <p:tags r:id="rId9"/>
            </p:custDataLst>
          </p:nvPr>
        </p:nvSpPr>
        <p:spPr>
          <a:xfrm>
            <a:off x="805090" y="1683373"/>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ea typeface="宋体" panose="02010600030101010101" pitchFamily="2" charset="-122"/>
              </a:rPr>
              <a:t>总体架构概述</a:t>
            </a:r>
          </a:p>
        </p:txBody>
      </p:sp>
      <p:sp>
        <p:nvSpPr>
          <p:cNvPr id="231" name="Google Shape;231;p30"/>
          <p:cNvSpPr txBox="1">
            <a:spLocks noGrp="1"/>
          </p:cNvSpPr>
          <p:nvPr>
            <p:ph type="subTitle" idx="8"/>
            <p:custDataLst>
              <p:tags r:id="rId10"/>
            </p:custDataLst>
          </p:nvPr>
        </p:nvSpPr>
        <p:spPr>
          <a:xfrm>
            <a:off x="3456864" y="1683373"/>
            <a:ext cx="2400600" cy="5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ea typeface="宋体" panose="02010600030101010101" pitchFamily="2" charset="-122"/>
              </a:rPr>
              <a:t>提取物品名称模块</a:t>
            </a:r>
          </a:p>
        </p:txBody>
      </p:sp>
      <p:sp>
        <p:nvSpPr>
          <p:cNvPr id="232" name="Google Shape;232;p30"/>
          <p:cNvSpPr txBox="1">
            <a:spLocks noGrp="1"/>
          </p:cNvSpPr>
          <p:nvPr>
            <p:ph type="subTitle" idx="9"/>
            <p:custDataLst>
              <p:tags r:id="rId11"/>
            </p:custDataLst>
          </p:nvPr>
        </p:nvSpPr>
        <p:spPr>
          <a:xfrm>
            <a:off x="6108638" y="1683373"/>
            <a:ext cx="2400600" cy="516000"/>
          </a:xfrm>
          <a:prstGeom prst="rect">
            <a:avLst/>
          </a:prstGeom>
        </p:spPr>
        <p:txBody>
          <a:bodyPr spcFirstLastPara="1" wrap="square" lIns="91425" tIns="91425" rIns="91425" bIns="91425" anchor="t" anchorCtr="0">
            <a:noAutofit/>
          </a:bodyPr>
          <a:lstStyle/>
          <a:p>
            <a:pPr marL="0" lvl="0" indent="0"/>
            <a:r>
              <a:rPr lang="zh-CN" altLang="zh-CN" dirty="0">
                <a:ea typeface="宋体" panose="02010600030101010101" pitchFamily="2" charset="-122"/>
              </a:rPr>
              <a:t>裁剪图片模块</a:t>
            </a:r>
          </a:p>
        </p:txBody>
      </p:sp>
      <p:sp>
        <p:nvSpPr>
          <p:cNvPr id="233" name="Google Shape;233;p30"/>
          <p:cNvSpPr txBox="1">
            <a:spLocks noGrp="1"/>
          </p:cNvSpPr>
          <p:nvPr>
            <p:ph type="subTitle" idx="13"/>
            <p:custDataLst>
              <p:tags r:id="rId12"/>
            </p:custDataLst>
          </p:nvPr>
        </p:nvSpPr>
        <p:spPr>
          <a:xfrm>
            <a:off x="805090" y="3017774"/>
            <a:ext cx="2400600" cy="516000"/>
          </a:xfrm>
          <a:prstGeom prst="rect">
            <a:avLst/>
          </a:prstGeom>
        </p:spPr>
        <p:txBody>
          <a:bodyPr spcFirstLastPara="1" wrap="square" lIns="91425" tIns="91425" rIns="91425" bIns="91425" anchor="t" anchorCtr="0">
            <a:noAutofit/>
          </a:bodyPr>
          <a:lstStyle/>
          <a:p>
            <a:pPr marL="0" lvl="0" indent="0"/>
            <a:r>
              <a:rPr lang="zh-CN" altLang="zh-CN" dirty="0">
                <a:ea typeface="宋体" panose="02010600030101010101" pitchFamily="2" charset="-122"/>
              </a:rPr>
              <a:t>数据清洗模块</a:t>
            </a:r>
            <a:endParaRPr lang="zh-CN" dirty="0">
              <a:ea typeface="宋体" panose="02010600030101010101" pitchFamily="2" charset="-122"/>
            </a:endParaRPr>
          </a:p>
        </p:txBody>
      </p:sp>
      <p:sp>
        <p:nvSpPr>
          <p:cNvPr id="234" name="Google Shape;234;p30"/>
          <p:cNvSpPr txBox="1">
            <a:spLocks noGrp="1"/>
          </p:cNvSpPr>
          <p:nvPr>
            <p:ph type="subTitle" idx="14"/>
            <p:custDataLst>
              <p:tags r:id="rId13"/>
            </p:custDataLst>
          </p:nvPr>
        </p:nvSpPr>
        <p:spPr>
          <a:xfrm>
            <a:off x="3456864" y="3017774"/>
            <a:ext cx="2400600" cy="516000"/>
          </a:xfrm>
          <a:prstGeom prst="rect">
            <a:avLst/>
          </a:prstGeom>
        </p:spPr>
        <p:txBody>
          <a:bodyPr spcFirstLastPara="1" wrap="square" lIns="91425" tIns="91425" rIns="91425" bIns="91425" anchor="t" anchorCtr="0">
            <a:noAutofit/>
          </a:bodyPr>
          <a:lstStyle/>
          <a:p>
            <a:pPr marL="0" lvl="0" indent="0"/>
            <a:r>
              <a:rPr lang="zh-CN" dirty="0">
                <a:ea typeface="宋体" panose="02010600030101010101" pitchFamily="2" charset="-122"/>
              </a:rPr>
              <a:t>图片</a:t>
            </a:r>
            <a:r>
              <a:rPr lang="zh-CN" altLang="zh-CN" dirty="0">
                <a:ea typeface="宋体" panose="02010600030101010101" pitchFamily="2" charset="-122"/>
              </a:rPr>
              <a:t>描述生成模块</a:t>
            </a:r>
            <a:endParaRPr lang="zh-CN" dirty="0">
              <a:ea typeface="宋体" panose="02010600030101010101" pitchFamily="2" charset="-122"/>
            </a:endParaRPr>
          </a:p>
        </p:txBody>
      </p:sp>
      <p:sp>
        <p:nvSpPr>
          <p:cNvPr id="235" name="Google Shape;235;p30"/>
          <p:cNvSpPr txBox="1">
            <a:spLocks noGrp="1"/>
          </p:cNvSpPr>
          <p:nvPr>
            <p:ph type="subTitle" idx="15"/>
            <p:custDataLst>
              <p:tags r:id="rId14"/>
            </p:custDataLst>
          </p:nvPr>
        </p:nvSpPr>
        <p:spPr>
          <a:xfrm>
            <a:off x="6108638" y="3017774"/>
            <a:ext cx="2400600" cy="516000"/>
          </a:xfrm>
          <a:prstGeom prst="rect">
            <a:avLst/>
          </a:prstGeom>
        </p:spPr>
        <p:txBody>
          <a:bodyPr spcFirstLastPara="1" wrap="square" lIns="91425" tIns="91425" rIns="91425" bIns="91425" anchor="t" anchorCtr="0">
            <a:noAutofit/>
          </a:bodyPr>
          <a:lstStyle/>
          <a:p>
            <a:pPr marL="0" lvl="0" indent="0"/>
            <a:r>
              <a:rPr lang="zh-CN" altLang="zh-CN" dirty="0">
                <a:ea typeface="宋体" panose="02010600030101010101" pitchFamily="2" charset="-122"/>
              </a:rPr>
              <a:t>数据重排序与最终回答生成模块</a:t>
            </a:r>
            <a:endParaRPr lang="zh-CN" dirty="0">
              <a:ea typeface="宋体" panose="02010600030101010101" pitchFamily="2" charset="-122"/>
            </a:endParaRPr>
          </a:p>
        </p:txBody>
      </p:sp>
      <p:sp>
        <p:nvSpPr>
          <p:cNvPr id="2" name="文本框 1"/>
          <p:cNvSpPr txBox="1"/>
          <p:nvPr/>
        </p:nvSpPr>
        <p:spPr>
          <a:xfrm>
            <a:off x="805180" y="4351655"/>
            <a:ext cx="4572000" cy="400110"/>
          </a:xfrm>
          <a:prstGeom prst="rect">
            <a:avLst/>
          </a:prstGeom>
          <a:noFill/>
        </p:spPr>
        <p:txBody>
          <a:bodyPr wrap="square" rtlCol="0" anchor="t">
            <a:spAutoFit/>
          </a:bodyPr>
          <a:lstStyle/>
          <a:p>
            <a:r>
              <a:rPr lang="en-US" altLang="zh-CN" sz="2000" dirty="0">
                <a:ea typeface="宋体" panose="02010600030101010101" pitchFamily="2" charset="-122"/>
              </a:rPr>
              <a:t>Agent</a:t>
            </a:r>
            <a:r>
              <a:rPr lang="zh-CN" altLang="en-US" sz="2000" dirty="0">
                <a:ea typeface="宋体" panose="02010600030101010101" pitchFamily="2" charset="-122"/>
              </a:rPr>
              <a:t>测试结果</a:t>
            </a:r>
            <a:endParaRPr lang="zh-CN" sz="2000" dirty="0">
              <a:solidFill>
                <a:schemeClr val="dk1"/>
              </a:solidFill>
              <a:latin typeface="Poppins" panose="00000500000000000000"/>
              <a:ea typeface="宋体" panose="02010600030101010101" pitchFamily="2" charset="-122"/>
              <a:cs typeface="Poppins" panose="00000500000000000000"/>
            </a:endParaRPr>
          </a:p>
        </p:txBody>
      </p:sp>
      <p:sp>
        <p:nvSpPr>
          <p:cNvPr id="4" name="文本框 3"/>
          <p:cNvSpPr txBox="1"/>
          <p:nvPr/>
        </p:nvSpPr>
        <p:spPr>
          <a:xfrm>
            <a:off x="805180" y="3681730"/>
            <a:ext cx="4572000" cy="521970"/>
          </a:xfrm>
          <a:prstGeom prst="rect">
            <a:avLst/>
          </a:prstGeom>
          <a:noFill/>
        </p:spPr>
        <p:txBody>
          <a:bodyPr wrap="square" rtlCol="0" anchor="t">
            <a:spAutoFit/>
          </a:bodyPr>
          <a:lstStyle/>
          <a:p>
            <a:pPr algn="l">
              <a:buSzPts val="2800"/>
              <a:buFont typeface="Poppins" panose="00000500000000000000"/>
            </a:pPr>
            <a:r>
              <a:rPr lang="en-US" sz="2800" b="1">
                <a:solidFill>
                  <a:schemeClr val="dk1"/>
                </a:solidFill>
                <a:latin typeface="Poppins" panose="00000500000000000000"/>
                <a:ea typeface="Poppins" panose="00000500000000000000"/>
                <a:cs typeface="Poppins" panose="00000500000000000000"/>
              </a:rPr>
              <a:t>07</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C:/Users/15378/AppData/Roaming/Kingsoft/office6/wppai/generateppt/7f78e967-30cd-454c-a026-88d1c60b0071.jpg7f78e967-30cd-454c-a026-88d1c60b0071"/>
          <p:cNvPicPr>
            <a:picLocks noChangeAspect="1"/>
          </p:cNvPicPr>
          <p:nvPr>
            <p:custDataLst>
              <p:tags r:id="rId2"/>
            </p:custDataLst>
          </p:nvPr>
        </p:nvPicPr>
        <p:blipFill rotWithShape="1">
          <a:blip r:embed="rId12"/>
          <a:srcRect l="122" r="122"/>
          <a:stretch>
            <a:fillRect/>
          </a:stretch>
        </p:blipFill>
        <p:spPr>
          <a:xfrm>
            <a:off x="276225" y="1505585"/>
            <a:ext cx="3167380" cy="2398395"/>
          </a:xfrm>
          <a:prstGeom prst="roundRect">
            <a:avLst>
              <a:gd name="adj" fmla="val 6291"/>
            </a:avLst>
          </a:pr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3"/>
            </p:custDataLst>
          </p:nvPr>
        </p:nvSpPr>
        <p:spPr>
          <a:xfrm>
            <a:off x="474980" y="194310"/>
            <a:ext cx="7661910" cy="763270"/>
          </a:xfrm>
        </p:spPr>
        <p:txBody>
          <a:bodyPr/>
          <a:lstStyle/>
          <a:p>
            <a:r>
              <a:rPr lang="zh-CN" altLang="en-US" sz="2400" kern="1200">
                <a:solidFill>
                  <a:schemeClr val="tx1"/>
                </a:solidFill>
                <a:latin typeface="+mj-ea"/>
                <a:ea typeface="+mj-ea"/>
                <a:cs typeface="+mn-ea"/>
              </a:rPr>
              <a:t>模型行为与输出示例</a:t>
            </a:r>
          </a:p>
        </p:txBody>
      </p:sp>
      <p:sp>
        <p:nvSpPr>
          <p:cNvPr id="4" name="矩形 3"/>
          <p:cNvSpPr/>
          <p:nvPr>
            <p:custDataLst>
              <p:tags r:id="rId4"/>
            </p:custDataLst>
          </p:nvPr>
        </p:nvSpPr>
        <p:spPr>
          <a:xfrm>
            <a:off x="3766820" y="1663700"/>
            <a:ext cx="4581525" cy="1292225"/>
          </a:xfrm>
          <a:prstGeom prst="rect">
            <a:avLst/>
          </a:prstGeom>
          <a:noFill/>
        </p:spPr>
        <p:txBody>
          <a:bodyPr wrap="square" lIns="0" tIns="0" rIns="0" bIns="0" rtlCol="0" anchor="t" anchorCtr="0">
            <a:noAutofit/>
          </a:bodyPr>
          <a:lstStyle/>
          <a:p>
            <a:pPr indent="0" algn="just" fontAlgn="auto">
              <a:lnSpc>
                <a:spcPct val="150000"/>
              </a:lnSpc>
              <a:spcBef>
                <a:spcPct val="0"/>
              </a:spcBef>
              <a:spcAft>
                <a:spcPct val="0"/>
              </a:spcAft>
            </a:pPr>
            <a:r>
              <a:rPr lang="zh-CN" altLang="en-US" sz="1600">
                <a:solidFill>
                  <a:schemeClr val="tx1">
                    <a:lumMod val="85000"/>
                    <a:lumOff val="15000"/>
                  </a:schemeClr>
                </a:solidFill>
                <a:latin typeface="+mn-ea"/>
                <a:cs typeface="+mn-ea"/>
                <a:sym typeface="+mn-ea"/>
              </a:rPr>
              <a:t>使用</a:t>
            </a:r>
            <a:r>
              <a:rPr lang="en-US" altLang="zh-CN" sz="1600">
                <a:solidFill>
                  <a:schemeClr val="tx1">
                    <a:lumMod val="85000"/>
                    <a:lumOff val="15000"/>
                  </a:schemeClr>
                </a:solidFill>
                <a:latin typeface="+mn-ea"/>
                <a:cs typeface="+mn-ea"/>
                <a:sym typeface="+mn-ea"/>
              </a:rPr>
              <a:t>Llama - 3 - Vision</a:t>
            </a:r>
            <a:r>
              <a:rPr lang="zh-CN" altLang="en-US" sz="1600">
                <a:solidFill>
                  <a:schemeClr val="tx1">
                    <a:lumMod val="85000"/>
                    <a:lumOff val="15000"/>
                  </a:schemeClr>
                </a:solidFill>
                <a:latin typeface="+mn-ea"/>
                <a:cs typeface="+mn-ea"/>
                <a:sym typeface="+mn-ea"/>
              </a:rPr>
              <a:t>生成约</a:t>
            </a:r>
            <a:r>
              <a:rPr lang="en-US" altLang="zh-CN" sz="1600">
                <a:solidFill>
                  <a:schemeClr val="tx1">
                    <a:lumMod val="85000"/>
                    <a:lumOff val="15000"/>
                  </a:schemeClr>
                </a:solidFill>
                <a:latin typeface="+mn-ea"/>
                <a:cs typeface="+mn-ea"/>
                <a:sym typeface="+mn-ea"/>
              </a:rPr>
              <a:t>256token</a:t>
            </a:r>
            <a:r>
              <a:rPr lang="zh-CN" altLang="en-US" sz="1600">
                <a:solidFill>
                  <a:schemeClr val="tx1">
                    <a:lumMod val="85000"/>
                    <a:lumOff val="15000"/>
                  </a:schemeClr>
                </a:solidFill>
                <a:latin typeface="+mn-ea"/>
                <a:cs typeface="+mn-ea"/>
                <a:sym typeface="+mn-ea"/>
              </a:rPr>
              <a:t>的图片描述，依据输入的图片和</a:t>
            </a:r>
            <a:r>
              <a:rPr lang="en-US" altLang="zh-CN" sz="1600">
                <a:solidFill>
                  <a:schemeClr val="tx1">
                    <a:lumMod val="85000"/>
                    <a:lumOff val="15000"/>
                  </a:schemeClr>
                </a:solidFill>
                <a:latin typeface="+mn-ea"/>
                <a:cs typeface="+mn-ea"/>
                <a:sym typeface="+mn-ea"/>
              </a:rPr>
              <a:t>Prompt</a:t>
            </a:r>
            <a:r>
              <a:rPr lang="zh-CN" altLang="en-US" sz="1600">
                <a:solidFill>
                  <a:schemeClr val="tx1">
                    <a:lumMod val="85000"/>
                    <a:lumOff val="15000"/>
                  </a:schemeClr>
                </a:solidFill>
                <a:latin typeface="+mn-ea"/>
                <a:cs typeface="+mn-ea"/>
                <a:sym typeface="+mn-ea"/>
              </a:rPr>
              <a:t>信息进行处理。</a:t>
            </a:r>
          </a:p>
        </p:txBody>
      </p:sp>
      <p:sp>
        <p:nvSpPr>
          <p:cNvPr id="6" name="标题"/>
          <p:cNvSpPr txBox="1"/>
          <p:nvPr>
            <p:custDataLst>
              <p:tags r:id="rId5"/>
            </p:custDataLst>
          </p:nvPr>
        </p:nvSpPr>
        <p:spPr>
          <a:xfrm>
            <a:off x="3766820" y="893445"/>
            <a:ext cx="4581525" cy="474345"/>
          </a:xfrm>
          <a:prstGeom prst="rect">
            <a:avLst/>
          </a:prstGeom>
          <a:noFill/>
        </p:spPr>
        <p:txBody>
          <a:bodyPr wrap="square" lIns="0" tIns="0" rIns="0" bIns="0" rtlCol="0" anchor="b" anchorCtr="0">
            <a:noAutofit/>
          </a:bodyPr>
          <a:lstStyle/>
          <a:p>
            <a:pPr algn="l"/>
            <a:r>
              <a:rPr lang="zh-CN" altLang="en-US" sz="2000" b="1" dirty="0">
                <a:solidFill>
                  <a:schemeClr val="tx1">
                    <a:lumMod val="85000"/>
                    <a:lumOff val="15000"/>
                  </a:schemeClr>
                </a:solidFill>
                <a:uFillTx/>
                <a:latin typeface="+mn-ea"/>
                <a:sym typeface="+mn-ea"/>
              </a:rPr>
              <a:t>模型行为</a:t>
            </a:r>
          </a:p>
        </p:txBody>
      </p:sp>
      <p:cxnSp>
        <p:nvCxnSpPr>
          <p:cNvPr id="7" name="直接连接符 6"/>
          <p:cNvCxnSpPr/>
          <p:nvPr>
            <p:custDataLst>
              <p:tags r:id="rId6"/>
            </p:custDataLst>
          </p:nvPr>
        </p:nvCxnSpPr>
        <p:spPr>
          <a:xfrm>
            <a:off x="3797300" y="1546542"/>
            <a:ext cx="381000"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12" name="矩形 11"/>
          <p:cNvSpPr/>
          <p:nvPr>
            <p:custDataLst>
              <p:tags r:id="rId7"/>
            </p:custDataLst>
          </p:nvPr>
        </p:nvSpPr>
        <p:spPr>
          <a:xfrm>
            <a:off x="3738880" y="3342005"/>
            <a:ext cx="4554220" cy="1292225"/>
          </a:xfrm>
          <a:prstGeom prst="rect">
            <a:avLst/>
          </a:prstGeom>
          <a:noFill/>
        </p:spPr>
        <p:txBody>
          <a:bodyPr wrap="square" lIns="0" tIns="0" rIns="0" bIns="0" rtlCol="0" anchor="t" anchorCtr="0">
            <a:noAutofit/>
          </a:bodyPr>
          <a:lstStyle/>
          <a:p>
            <a:pPr indent="0" algn="just" fontAlgn="auto">
              <a:lnSpc>
                <a:spcPct val="150000"/>
              </a:lnSpc>
              <a:spcBef>
                <a:spcPct val="0"/>
              </a:spcBef>
              <a:spcAft>
                <a:spcPct val="0"/>
              </a:spcAft>
            </a:pPr>
            <a:r>
              <a:rPr lang="zh-CN" altLang="en-US" sz="1600" dirty="0">
                <a:solidFill>
                  <a:schemeClr val="tx1">
                    <a:lumMod val="85000"/>
                    <a:lumOff val="15000"/>
                  </a:schemeClr>
                </a:solidFill>
                <a:latin typeface="+mn-ea"/>
                <a:cs typeface="+mn-ea"/>
                <a:sym typeface="+mn-ea"/>
              </a:rPr>
              <a:t>例如输入图片后，输出</a:t>
            </a:r>
            <a:r>
              <a:rPr lang="en-US" altLang="zh-CN" sz="1600" dirty="0">
                <a:solidFill>
                  <a:schemeClr val="tx1">
                    <a:lumMod val="85000"/>
                    <a:lumOff val="15000"/>
                  </a:schemeClr>
                </a:solidFill>
                <a:latin typeface="+mn-ea"/>
                <a:cs typeface="+mn-ea"/>
                <a:sym typeface="+mn-ea"/>
              </a:rPr>
              <a:t>“</a:t>
            </a:r>
            <a:r>
              <a:rPr lang="zh-CN" altLang="en-US" sz="1600" dirty="0">
                <a:solidFill>
                  <a:schemeClr val="tx1">
                    <a:lumMod val="85000"/>
                    <a:lumOff val="15000"/>
                  </a:schemeClr>
                </a:solidFill>
                <a:latin typeface="+mn-ea"/>
                <a:cs typeface="+mn-ea"/>
                <a:sym typeface="+mn-ea"/>
              </a:rPr>
              <a:t>图中有一个蓝色塑料垃圾桶，桶身印有回收标志</a:t>
            </a:r>
            <a:r>
              <a:rPr lang="en-US" altLang="zh-CN" sz="1600" dirty="0">
                <a:solidFill>
                  <a:schemeClr val="tx1">
                    <a:lumMod val="85000"/>
                    <a:lumOff val="15000"/>
                  </a:schemeClr>
                </a:solidFill>
                <a:latin typeface="+mn-ea"/>
                <a:cs typeface="+mn-ea"/>
                <a:sym typeface="+mn-ea"/>
              </a:rPr>
              <a:t>”</a:t>
            </a:r>
            <a:r>
              <a:rPr lang="zh-CN" altLang="en-US" sz="1600" dirty="0">
                <a:solidFill>
                  <a:schemeClr val="tx1">
                    <a:lumMod val="85000"/>
                    <a:lumOff val="15000"/>
                  </a:schemeClr>
                </a:solidFill>
                <a:latin typeface="+mn-ea"/>
                <a:cs typeface="+mn-ea"/>
                <a:sym typeface="+mn-ea"/>
              </a:rPr>
              <a:t>，展示了模型对图片内容的描述效果。</a:t>
            </a:r>
          </a:p>
        </p:txBody>
      </p:sp>
      <p:sp>
        <p:nvSpPr>
          <p:cNvPr id="13" name="标题"/>
          <p:cNvSpPr txBox="1"/>
          <p:nvPr>
            <p:custDataLst>
              <p:tags r:id="rId8"/>
            </p:custDataLst>
          </p:nvPr>
        </p:nvSpPr>
        <p:spPr>
          <a:xfrm>
            <a:off x="3738880" y="2571750"/>
            <a:ext cx="5147310" cy="474345"/>
          </a:xfrm>
          <a:prstGeom prst="rect">
            <a:avLst/>
          </a:prstGeom>
          <a:noFill/>
        </p:spPr>
        <p:txBody>
          <a:bodyPr wrap="square" lIns="0" tIns="0" rIns="0" bIns="0" rtlCol="0" anchor="b" anchorCtr="0">
            <a:noAutofit/>
          </a:bodyPr>
          <a:lstStyle/>
          <a:p>
            <a:pPr algn="l"/>
            <a:r>
              <a:rPr lang="zh-CN" altLang="en-US" sz="2000" b="1" dirty="0">
                <a:solidFill>
                  <a:schemeClr val="tx1">
                    <a:lumMod val="85000"/>
                    <a:lumOff val="15000"/>
                  </a:schemeClr>
                </a:solidFill>
                <a:uFillTx/>
                <a:latin typeface="+mn-ea"/>
                <a:sym typeface="+mn-ea"/>
              </a:rPr>
              <a:t>输出示例</a:t>
            </a:r>
          </a:p>
        </p:txBody>
      </p:sp>
      <p:cxnSp>
        <p:nvCxnSpPr>
          <p:cNvPr id="15" name="直接连接符 14"/>
          <p:cNvCxnSpPr/>
          <p:nvPr>
            <p:custDataLst>
              <p:tags r:id="rId9"/>
            </p:custDataLst>
          </p:nvPr>
        </p:nvCxnSpPr>
        <p:spPr>
          <a:xfrm>
            <a:off x="3769360" y="3224213"/>
            <a:ext cx="428625" cy="0"/>
          </a:xfrm>
          <a:prstGeom prst="line">
            <a:avLst/>
          </a:prstGeom>
          <a:ln w="44450" cap="rnd"/>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custDataLst>
              <p:tags r:id="rId2"/>
            </p:custDataLst>
          </p:nvPr>
        </p:nvSpPr>
        <p:spPr>
          <a:xfrm>
            <a:off x="1500505" y="2699385"/>
            <a:ext cx="3806825" cy="2343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4000" dirty="0">
                <a:ea typeface="宋体" panose="02010600030101010101" pitchFamily="2" charset="-122"/>
              </a:rPr>
              <a:t>数据重排序与最终回答生成模块</a:t>
            </a:r>
          </a:p>
        </p:txBody>
      </p:sp>
      <p:sp>
        <p:nvSpPr>
          <p:cNvPr id="261" name="Google Shape;261;p33"/>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06</a:t>
            </a: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custDataLst>
              <p:tags r:id="rId2"/>
            </p:custDataLst>
          </p:nvPr>
        </p:nvSpPr>
        <p:spPr>
          <a:xfrm>
            <a:off x="6922135" y="103505"/>
            <a:ext cx="5280660" cy="66814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316" h="10522">
                <a:moveTo>
                  <a:pt x="5703" y="0"/>
                </a:moveTo>
                <a:cubicBezTo>
                  <a:pt x="6632" y="0"/>
                  <a:pt x="7510" y="205"/>
                  <a:pt x="8286" y="569"/>
                </a:cubicBezTo>
                <a:lnTo>
                  <a:pt x="8316" y="584"/>
                </a:lnTo>
                <a:lnTo>
                  <a:pt x="8316" y="9938"/>
                </a:lnTo>
                <a:lnTo>
                  <a:pt x="8286" y="9953"/>
                </a:lnTo>
                <a:cubicBezTo>
                  <a:pt x="7510" y="10317"/>
                  <a:pt x="6632" y="10522"/>
                  <a:pt x="5703" y="10522"/>
                </a:cubicBezTo>
                <a:cubicBezTo>
                  <a:pt x="2554" y="10522"/>
                  <a:pt x="0" y="8166"/>
                  <a:pt x="0" y="5262"/>
                </a:cubicBezTo>
                <a:cubicBezTo>
                  <a:pt x="0" y="2356"/>
                  <a:pt x="2554" y="0"/>
                  <a:pt x="5703" y="0"/>
                </a:cubicBezTo>
                <a:close/>
              </a:path>
            </a:pathLst>
          </a:custGeom>
          <a:solidFill>
            <a:schemeClr val="accent1">
              <a:lumMod val="40000"/>
              <a:lumOff val="60000"/>
              <a:alpha val="35000"/>
            </a:schemeClr>
          </a:solidFill>
          <a:ln>
            <a:solidFill>
              <a:schemeClr val="accent1">
                <a:alpha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800"/>
          </a:p>
        </p:txBody>
      </p:sp>
      <p:pic>
        <p:nvPicPr>
          <p:cNvPr id="18" name="图片 17" descr="C:/Users/15378/AppData/Roaming/Kingsoft/office6/wppai/generateppt/6115db8c-9dbf-4299-af01-c9ae82666037.jpg6115db8c-9dbf-4299-af01-c9ae82666037"/>
          <p:cNvPicPr>
            <a:picLocks noChangeAspect="1"/>
          </p:cNvPicPr>
          <p:nvPr>
            <p:custDataLst>
              <p:tags r:id="rId3"/>
            </p:custDataLst>
          </p:nvPr>
        </p:nvPicPr>
        <p:blipFill>
          <a:blip r:embed="rId19"/>
          <a:srcRect l="78" r="78"/>
          <a:stretch>
            <a:fillRect/>
          </a:stretch>
        </p:blipFill>
        <p:spPr>
          <a:xfrm>
            <a:off x="7077075" y="229870"/>
            <a:ext cx="5126355" cy="6417945"/>
          </a:xfrm>
          <a:custGeom>
            <a:avLst/>
            <a:gdLst/>
            <a:ahLst/>
            <a:cxnLst>
              <a:cxn ang="3">
                <a:pos x="hc" y="t"/>
              </a:cxn>
              <a:cxn ang="cd2">
                <a:pos x="l" y="vc"/>
              </a:cxn>
              <a:cxn ang="cd4">
                <a:pos x="hc" y="b"/>
              </a:cxn>
              <a:cxn ang="0">
                <a:pos x="r" y="vc"/>
              </a:cxn>
            </a:cxnLst>
            <a:rect l="l" t="t" r="r" b="b"/>
            <a:pathLst>
              <a:path w="8073" h="10107">
                <a:moveTo>
                  <a:pt x="5479" y="0"/>
                </a:moveTo>
                <a:cubicBezTo>
                  <a:pt x="6400" y="0"/>
                  <a:pt x="7269" y="210"/>
                  <a:pt x="8031" y="581"/>
                </a:cubicBezTo>
                <a:lnTo>
                  <a:pt x="8073" y="602"/>
                </a:lnTo>
                <a:lnTo>
                  <a:pt x="8073" y="9505"/>
                </a:lnTo>
                <a:lnTo>
                  <a:pt x="8031" y="9526"/>
                </a:lnTo>
                <a:cubicBezTo>
                  <a:pt x="7269" y="9897"/>
                  <a:pt x="6400" y="10107"/>
                  <a:pt x="5479" y="10107"/>
                </a:cubicBezTo>
                <a:cubicBezTo>
                  <a:pt x="2453" y="10107"/>
                  <a:pt x="0" y="7844"/>
                  <a:pt x="0" y="5054"/>
                </a:cubicBezTo>
                <a:cubicBezTo>
                  <a:pt x="0" y="2263"/>
                  <a:pt x="2453" y="0"/>
                  <a:pt x="5479" y="0"/>
                </a:cubicBezTo>
                <a:close/>
              </a:path>
            </a:pathLst>
          </a:custGeom>
          <a:solidFill>
            <a:schemeClr val="accent1">
              <a:alpha val="35000"/>
            </a:schemeClr>
          </a:solidFill>
          <a:ln>
            <a:solidFill>
              <a:schemeClr val="accent1">
                <a:alpha val="10000"/>
              </a:schemeClr>
            </a:solidFill>
          </a:ln>
        </p:spPr>
      </p:pic>
      <p:sp>
        <p:nvSpPr>
          <p:cNvPr id="2" name="标题 1"/>
          <p:cNvSpPr>
            <a:spLocks noGrp="1"/>
          </p:cNvSpPr>
          <p:nvPr>
            <p:ph type="title"/>
            <p:custDataLst>
              <p:tags r:id="rId4"/>
            </p:custDataLst>
          </p:nvPr>
        </p:nvSpPr>
        <p:spPr>
          <a:xfrm>
            <a:off x="565150" y="316230"/>
            <a:ext cx="6292850" cy="763270"/>
          </a:xfrm>
        </p:spPr>
        <p:txBody>
          <a:bodyPr/>
          <a:lstStyle/>
          <a:p>
            <a:r>
              <a:rPr lang="zh-CN" altLang="en-US" sz="2400" kern="1200">
                <a:solidFill>
                  <a:schemeClr val="tx1"/>
                </a:solidFill>
                <a:latin typeface="+mj-ea"/>
                <a:ea typeface="+mj-ea"/>
                <a:cs typeface="+mn-ea"/>
              </a:rPr>
              <a:t>数据重排序算法流程</a:t>
            </a:r>
          </a:p>
        </p:txBody>
      </p:sp>
      <p:sp>
        <p:nvSpPr>
          <p:cNvPr id="3" name="边界"/>
          <p:cNvSpPr/>
          <p:nvPr>
            <p:custDataLst>
              <p:tags r:id="rId5"/>
            </p:custDataLst>
          </p:nvPr>
        </p:nvSpPr>
        <p:spPr>
          <a:xfrm>
            <a:off x="451762" y="1525905"/>
            <a:ext cx="5184222" cy="4574538"/>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cs typeface="微软雅黑" panose="020B0503020204020204" charset="-122"/>
              <a:sym typeface="+mn-ea"/>
            </a:endParaRPr>
          </a:p>
        </p:txBody>
      </p:sp>
      <p:sp>
        <p:nvSpPr>
          <p:cNvPr id="4" name="矩形 3"/>
          <p:cNvSpPr/>
          <p:nvPr>
            <p:custDataLst>
              <p:tags r:id="rId6"/>
            </p:custDataLst>
          </p:nvPr>
        </p:nvSpPr>
        <p:spPr>
          <a:xfrm>
            <a:off x="546376" y="892813"/>
            <a:ext cx="408997" cy="332151"/>
          </a:xfrm>
          <a:prstGeom prst="rect">
            <a:avLst/>
          </a:prstGeom>
          <a:noFill/>
        </p:spPr>
        <p:txBody>
          <a:bodyPr wrap="none" lIns="0" tIns="36195" bIns="0" rtlCol="0" anchor="b" anchorCtr="0">
            <a:normAutofit fontScale="97500" lnSpcReduction="10000"/>
          </a:bodyPr>
          <a:lstStyle/>
          <a:p>
            <a:pPr algn="l">
              <a:spcBef>
                <a:spcPct val="0"/>
              </a:spcBef>
              <a:spcAft>
                <a:spcPct val="0"/>
              </a:spcAft>
            </a:pPr>
            <a:r>
              <a:rPr lang="en-US" altLang="zh-CN" sz="2000" b="1" dirty="0">
                <a:solidFill>
                  <a:schemeClr val="tx1"/>
                </a:solidFill>
                <a:latin typeface="+mn-ea"/>
                <a:cs typeface="+mn-ea"/>
              </a:rPr>
              <a:t>01</a:t>
            </a:r>
          </a:p>
        </p:txBody>
      </p:sp>
      <p:sp>
        <p:nvSpPr>
          <p:cNvPr id="6" name="矩形 5"/>
          <p:cNvSpPr/>
          <p:nvPr>
            <p:custDataLst>
              <p:tags r:id="rId7"/>
            </p:custDataLst>
          </p:nvPr>
        </p:nvSpPr>
        <p:spPr>
          <a:xfrm>
            <a:off x="919480" y="1005840"/>
            <a:ext cx="4669155" cy="186055"/>
          </a:xfrm>
          <a:prstGeom prst="rect">
            <a:avLst/>
          </a:prstGeom>
          <a:noFill/>
        </p:spPr>
        <p:txBody>
          <a:bodyPr wrap="square" bIns="36195" rtlCol="0" anchor="ctr" anchorCtr="0">
            <a:noAutofit/>
          </a:bodyPr>
          <a:lstStyle/>
          <a:p>
            <a:pPr>
              <a:spcBef>
                <a:spcPct val="0"/>
              </a:spcBef>
              <a:spcAft>
                <a:spcPct val="0"/>
              </a:spcAft>
            </a:pPr>
            <a:r>
              <a:rPr lang="zh-CN" altLang="en-US" sz="2000" b="1" dirty="0">
                <a:solidFill>
                  <a:schemeClr val="tx1"/>
                </a:solidFill>
                <a:latin typeface="+mn-ea"/>
                <a:cs typeface="+mn-ea"/>
              </a:rPr>
              <a:t>图片描述与数据文本拼接</a:t>
            </a:r>
          </a:p>
        </p:txBody>
      </p:sp>
      <p:sp>
        <p:nvSpPr>
          <p:cNvPr id="7" name="矩形 6"/>
          <p:cNvSpPr/>
          <p:nvPr>
            <p:custDataLst>
              <p:tags r:id="rId8"/>
            </p:custDataLst>
          </p:nvPr>
        </p:nvSpPr>
        <p:spPr>
          <a:xfrm>
            <a:off x="918210" y="1285875"/>
            <a:ext cx="4669155" cy="592455"/>
          </a:xfrm>
          <a:prstGeom prst="rect">
            <a:avLst/>
          </a:prstGeom>
          <a:ln>
            <a:noFill/>
            <a:prstDash val="sysDash"/>
          </a:ln>
        </p:spPr>
        <p:txBody>
          <a:bodyPr vert="horz" wrap="square" lIns="90170" tIns="46990" rIns="90170" bIns="46990" rtlCol="0" anchor="t" anchorCtr="0">
            <a:noAutofit/>
          </a:bodyPr>
          <a:lstStyle/>
          <a:p>
            <a:pPr>
              <a:lnSpc>
                <a:spcPct val="150000"/>
              </a:lnSpc>
              <a:spcBef>
                <a:spcPct val="0"/>
              </a:spcBef>
              <a:spcAft>
                <a:spcPct val="0"/>
              </a:spcAft>
            </a:pPr>
            <a:r>
              <a:rPr lang="zh-CN" altLang="en-US" sz="1400" dirty="0">
                <a:ln>
                  <a:noFill/>
                  <a:prstDash val="sysDot"/>
                </a:ln>
                <a:solidFill>
                  <a:schemeClr val="tx1"/>
                </a:solidFill>
                <a:latin typeface="+mn-ea"/>
                <a:cs typeface="+mn-ea"/>
                <a:sym typeface="+mn-ea"/>
              </a:rPr>
              <a:t>将图片描述与</a:t>
            </a:r>
            <a:r>
              <a:rPr lang="en-US" altLang="zh-CN" sz="1400" dirty="0">
                <a:ln>
                  <a:noFill/>
                  <a:prstDash val="sysDot"/>
                </a:ln>
                <a:solidFill>
                  <a:schemeClr val="tx1"/>
                </a:solidFill>
                <a:latin typeface="+mn-ea"/>
                <a:cs typeface="+mn-ea"/>
                <a:sym typeface="+mn-ea"/>
              </a:rPr>
              <a:t>10</a:t>
            </a:r>
            <a:r>
              <a:rPr lang="zh-CN" altLang="en-US" sz="1400" dirty="0">
                <a:ln>
                  <a:noFill/>
                  <a:prstDash val="sysDot"/>
                </a:ln>
                <a:solidFill>
                  <a:schemeClr val="tx1"/>
                </a:solidFill>
                <a:latin typeface="+mn-ea"/>
                <a:cs typeface="+mn-ea"/>
                <a:sym typeface="+mn-ea"/>
              </a:rPr>
              <a:t>条数据的文本进行拼接，具体操作为</a:t>
            </a:r>
            <a:r>
              <a:rPr lang="en-US" altLang="zh-CN" sz="1400" dirty="0">
                <a:ln>
                  <a:noFill/>
                  <a:prstDash val="sysDot"/>
                </a:ln>
                <a:solidFill>
                  <a:schemeClr val="tx1"/>
                </a:solidFill>
                <a:latin typeface="+mn-ea"/>
                <a:cs typeface="+mn-ea"/>
                <a:sym typeface="+mn-ea"/>
              </a:rPr>
              <a:t>python</a:t>
            </a:r>
            <a:r>
              <a:rPr lang="zh-CN" altLang="en-US" sz="1400" dirty="0">
                <a:ln>
                  <a:noFill/>
                  <a:prstDash val="sysDot"/>
                </a:ln>
                <a:solidFill>
                  <a:schemeClr val="tx1"/>
                </a:solidFill>
                <a:latin typeface="+mn-ea"/>
                <a:cs typeface="+mn-ea"/>
                <a:sym typeface="+mn-ea"/>
              </a:rPr>
              <a:t>代码</a:t>
            </a:r>
            <a:r>
              <a:rPr lang="en-US" altLang="zh-CN" sz="1400" dirty="0">
                <a:ln>
                  <a:noFill/>
                  <a:prstDash val="sysDot"/>
                </a:ln>
                <a:solidFill>
                  <a:schemeClr val="tx1"/>
                </a:solidFill>
                <a:latin typeface="+mn-ea"/>
                <a:cs typeface="+mn-ea"/>
                <a:sym typeface="+mn-ea"/>
              </a:rPr>
              <a:t>“candidate_text = name + " " + " ".join(attrs.values())”</a:t>
            </a:r>
            <a:r>
              <a:rPr lang="zh-CN" altLang="en-US" sz="1400" dirty="0">
                <a:ln>
                  <a:noFill/>
                  <a:prstDash val="sysDot"/>
                </a:ln>
                <a:solidFill>
                  <a:schemeClr val="tx1"/>
                </a:solidFill>
                <a:latin typeface="+mn-ea"/>
                <a:cs typeface="+mn-ea"/>
                <a:sym typeface="+mn-ea"/>
              </a:rPr>
              <a:t>。</a:t>
            </a:r>
          </a:p>
        </p:txBody>
      </p:sp>
      <p:cxnSp>
        <p:nvCxnSpPr>
          <p:cNvPr id="8" name="直接连接符 7"/>
          <p:cNvCxnSpPr/>
          <p:nvPr>
            <p:custDataLst>
              <p:tags r:id="rId9"/>
            </p:custDataLst>
          </p:nvPr>
        </p:nvCxnSpPr>
        <p:spPr>
          <a:xfrm flipV="1">
            <a:off x="555922" y="2013017"/>
            <a:ext cx="9526" cy="976130"/>
          </a:xfrm>
          <a:prstGeom prst="line">
            <a:avLst/>
          </a:prstGeom>
          <a:ln>
            <a:solidFill>
              <a:schemeClr val="accent1"/>
            </a:soli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10" name="直接连接符 9"/>
          <p:cNvCxnSpPr/>
          <p:nvPr>
            <p:custDataLst>
              <p:tags r:id="rId10"/>
            </p:custDataLst>
          </p:nvPr>
        </p:nvCxnSpPr>
        <p:spPr>
          <a:xfrm flipV="1">
            <a:off x="546396" y="3565172"/>
            <a:ext cx="9526" cy="976130"/>
          </a:xfrm>
          <a:prstGeom prst="line">
            <a:avLst/>
          </a:prstGeom>
          <a:ln>
            <a:solidFill>
              <a:schemeClr val="accent1"/>
            </a:soli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1" name="矩形 10"/>
          <p:cNvSpPr/>
          <p:nvPr>
            <p:custDataLst>
              <p:tags r:id="rId11"/>
            </p:custDataLst>
          </p:nvPr>
        </p:nvSpPr>
        <p:spPr>
          <a:xfrm>
            <a:off x="509546" y="2405601"/>
            <a:ext cx="408997" cy="332151"/>
          </a:xfrm>
          <a:prstGeom prst="rect">
            <a:avLst/>
          </a:prstGeom>
          <a:noFill/>
        </p:spPr>
        <p:txBody>
          <a:bodyPr wrap="none" lIns="0" tIns="36195" bIns="0" rtlCol="0" anchor="b" anchorCtr="0">
            <a:normAutofit fontScale="97500" lnSpcReduction="10000"/>
          </a:bodyPr>
          <a:lstStyle/>
          <a:p>
            <a:pPr algn="l">
              <a:spcBef>
                <a:spcPct val="0"/>
              </a:spcBef>
              <a:spcAft>
                <a:spcPct val="0"/>
              </a:spcAft>
            </a:pPr>
            <a:r>
              <a:rPr lang="en-US" altLang="zh-CN" sz="2000" b="1" dirty="0">
                <a:solidFill>
                  <a:schemeClr val="tx1"/>
                </a:solidFill>
                <a:latin typeface="+mn-ea"/>
                <a:cs typeface="+mn-ea"/>
              </a:rPr>
              <a:t>02</a:t>
            </a:r>
          </a:p>
        </p:txBody>
      </p:sp>
      <p:sp>
        <p:nvSpPr>
          <p:cNvPr id="12" name="矩形 11"/>
          <p:cNvSpPr/>
          <p:nvPr>
            <p:custDataLst>
              <p:tags r:id="rId12"/>
            </p:custDataLst>
          </p:nvPr>
        </p:nvSpPr>
        <p:spPr>
          <a:xfrm>
            <a:off x="919480" y="2506345"/>
            <a:ext cx="4669155" cy="186055"/>
          </a:xfrm>
          <a:prstGeom prst="rect">
            <a:avLst/>
          </a:prstGeom>
          <a:noFill/>
        </p:spPr>
        <p:txBody>
          <a:bodyPr wrap="square" bIns="36195" rtlCol="0" anchor="ctr" anchorCtr="0">
            <a:noAutofit/>
          </a:bodyPr>
          <a:lstStyle/>
          <a:p>
            <a:pPr>
              <a:spcBef>
                <a:spcPct val="0"/>
              </a:spcBef>
              <a:spcAft>
                <a:spcPct val="0"/>
              </a:spcAft>
            </a:pPr>
            <a:r>
              <a:rPr lang="zh-CN" altLang="en-US" sz="2000" b="1" dirty="0">
                <a:solidFill>
                  <a:schemeClr val="tx1"/>
                </a:solidFill>
                <a:latin typeface="+mn-ea"/>
                <a:cs typeface="+mn-ea"/>
              </a:rPr>
              <a:t>使用</a:t>
            </a:r>
            <a:r>
              <a:rPr lang="en-US" altLang="zh-CN" sz="2000" dirty="0">
                <a:ln>
                  <a:noFill/>
                  <a:prstDash val="sysDot"/>
                </a:ln>
                <a:solidFill>
                  <a:schemeClr val="tx1">
                    <a:lumMod val="85000"/>
                    <a:lumOff val="15000"/>
                  </a:schemeClr>
                </a:solidFill>
                <a:latin typeface="+mn-ea"/>
                <a:sym typeface="+mn-ea"/>
              </a:rPr>
              <a:t>all-MiniLM-L6-v2</a:t>
            </a:r>
            <a:r>
              <a:rPr lang="zh-CN" altLang="en-US" sz="2000" b="1" dirty="0">
                <a:solidFill>
                  <a:schemeClr val="tx1"/>
                </a:solidFill>
                <a:latin typeface="+mn-ea"/>
                <a:cs typeface="+mn-ea"/>
              </a:rPr>
              <a:t>计算余弦相似度</a:t>
            </a:r>
          </a:p>
        </p:txBody>
      </p:sp>
      <p:sp>
        <p:nvSpPr>
          <p:cNvPr id="13" name="矩形 12"/>
          <p:cNvSpPr/>
          <p:nvPr>
            <p:custDataLst>
              <p:tags r:id="rId13"/>
            </p:custDataLst>
          </p:nvPr>
        </p:nvSpPr>
        <p:spPr>
          <a:xfrm>
            <a:off x="918210" y="2800350"/>
            <a:ext cx="4669155" cy="592455"/>
          </a:xfrm>
          <a:prstGeom prst="rect">
            <a:avLst/>
          </a:prstGeom>
          <a:ln>
            <a:noFill/>
            <a:prstDash val="sysDash"/>
          </a:ln>
        </p:spPr>
        <p:txBody>
          <a:bodyPr vert="horz" wrap="square" lIns="90170" tIns="46990" rIns="90170" bIns="46990" rtlCol="0" anchor="t" anchorCtr="0">
            <a:noAutofit/>
          </a:bodyPr>
          <a:lstStyle/>
          <a:p>
            <a:pPr>
              <a:lnSpc>
                <a:spcPct val="150000"/>
              </a:lnSpc>
              <a:spcBef>
                <a:spcPct val="0"/>
              </a:spcBef>
              <a:spcAft>
                <a:spcPct val="0"/>
              </a:spcAft>
            </a:pPr>
            <a:r>
              <a:rPr lang="zh-CN" altLang="en-US" sz="1400" dirty="0">
                <a:ln>
                  <a:noFill/>
                  <a:prstDash val="sysDot"/>
                </a:ln>
                <a:solidFill>
                  <a:schemeClr val="tx1"/>
                </a:solidFill>
                <a:latin typeface="+mn-ea"/>
                <a:cs typeface="+mn-ea"/>
                <a:sym typeface="+mn-ea"/>
              </a:rPr>
              <a:t>借助</a:t>
            </a:r>
            <a:r>
              <a:rPr lang="en-US" altLang="zh-CN" dirty="0">
                <a:ln>
                  <a:noFill/>
                  <a:prstDash val="sysDot"/>
                </a:ln>
                <a:solidFill>
                  <a:schemeClr val="tx1">
                    <a:lumMod val="85000"/>
                    <a:lumOff val="15000"/>
                  </a:schemeClr>
                </a:solidFill>
                <a:latin typeface="+mn-ea"/>
                <a:sym typeface="+mn-ea"/>
              </a:rPr>
              <a:t>all-MiniLM-L6-v2</a:t>
            </a:r>
            <a:r>
              <a:rPr lang="zh-CN" altLang="en-US" sz="1400" dirty="0">
                <a:ln>
                  <a:noFill/>
                  <a:prstDash val="sysDot"/>
                </a:ln>
                <a:solidFill>
                  <a:schemeClr val="tx1"/>
                </a:solidFill>
                <a:latin typeface="+mn-ea"/>
                <a:cs typeface="+mn-ea"/>
                <a:sym typeface="+mn-ea"/>
              </a:rPr>
              <a:t>来计算余弦相似度，以此衡量图片描述与数据文本之间的相似程度。</a:t>
            </a:r>
          </a:p>
        </p:txBody>
      </p:sp>
      <p:sp>
        <p:nvSpPr>
          <p:cNvPr id="14" name="矩形 13"/>
          <p:cNvSpPr/>
          <p:nvPr>
            <p:custDataLst>
              <p:tags r:id="rId14"/>
            </p:custDataLst>
          </p:nvPr>
        </p:nvSpPr>
        <p:spPr>
          <a:xfrm>
            <a:off x="509546" y="3646608"/>
            <a:ext cx="408997" cy="332151"/>
          </a:xfrm>
          <a:prstGeom prst="rect">
            <a:avLst/>
          </a:prstGeom>
          <a:noFill/>
        </p:spPr>
        <p:txBody>
          <a:bodyPr wrap="none" lIns="0" tIns="36195" bIns="0" rtlCol="0" anchor="b" anchorCtr="0">
            <a:normAutofit fontScale="97500" lnSpcReduction="10000"/>
          </a:bodyPr>
          <a:lstStyle/>
          <a:p>
            <a:pPr algn="l">
              <a:spcBef>
                <a:spcPct val="0"/>
              </a:spcBef>
              <a:spcAft>
                <a:spcPct val="0"/>
              </a:spcAft>
            </a:pPr>
            <a:r>
              <a:rPr lang="en-US" altLang="zh-CN" sz="2000" b="1" dirty="0">
                <a:solidFill>
                  <a:schemeClr val="tx1"/>
                </a:solidFill>
                <a:latin typeface="+mn-ea"/>
                <a:cs typeface="+mn-ea"/>
              </a:rPr>
              <a:t>03</a:t>
            </a:r>
          </a:p>
        </p:txBody>
      </p:sp>
      <p:sp>
        <p:nvSpPr>
          <p:cNvPr id="15" name="矩形 14"/>
          <p:cNvSpPr/>
          <p:nvPr>
            <p:custDataLst>
              <p:tags r:id="rId15"/>
            </p:custDataLst>
          </p:nvPr>
        </p:nvSpPr>
        <p:spPr>
          <a:xfrm>
            <a:off x="920750" y="3727450"/>
            <a:ext cx="4669155" cy="186055"/>
          </a:xfrm>
          <a:prstGeom prst="rect">
            <a:avLst/>
          </a:prstGeom>
          <a:noFill/>
        </p:spPr>
        <p:txBody>
          <a:bodyPr wrap="square" bIns="36195" rtlCol="0" anchor="ctr" anchorCtr="0">
            <a:noAutofit/>
          </a:bodyPr>
          <a:lstStyle/>
          <a:p>
            <a:pPr>
              <a:spcBef>
                <a:spcPct val="0"/>
              </a:spcBef>
              <a:spcAft>
                <a:spcPct val="0"/>
              </a:spcAft>
            </a:pPr>
            <a:r>
              <a:rPr lang="zh-CN" altLang="en-US" sz="2000" b="1" dirty="0">
                <a:solidFill>
                  <a:schemeClr val="tx1"/>
                </a:solidFill>
                <a:latin typeface="+mn-ea"/>
                <a:cs typeface="+mn-ea"/>
              </a:rPr>
              <a:t>选择相似度最高的数据</a:t>
            </a:r>
          </a:p>
        </p:txBody>
      </p:sp>
      <p:sp>
        <p:nvSpPr>
          <p:cNvPr id="16" name="矩形 15"/>
          <p:cNvSpPr/>
          <p:nvPr>
            <p:custDataLst>
              <p:tags r:id="rId16"/>
            </p:custDataLst>
          </p:nvPr>
        </p:nvSpPr>
        <p:spPr>
          <a:xfrm>
            <a:off x="919480" y="4081780"/>
            <a:ext cx="4669155" cy="592455"/>
          </a:xfrm>
          <a:prstGeom prst="rect">
            <a:avLst/>
          </a:prstGeom>
          <a:ln>
            <a:noFill/>
            <a:prstDash val="sysDash"/>
          </a:ln>
        </p:spPr>
        <p:txBody>
          <a:bodyPr vert="horz" wrap="square" lIns="90170" tIns="46990" rIns="90170" bIns="46990" rtlCol="0" anchor="t" anchorCtr="0">
            <a:noAutofit/>
          </a:bodyPr>
          <a:lstStyle/>
          <a:p>
            <a:pPr>
              <a:lnSpc>
                <a:spcPct val="150000"/>
              </a:lnSpc>
              <a:spcBef>
                <a:spcPct val="0"/>
              </a:spcBef>
              <a:spcAft>
                <a:spcPct val="0"/>
              </a:spcAft>
            </a:pPr>
            <a:r>
              <a:rPr lang="zh-CN" altLang="en-US" sz="1400" dirty="0">
                <a:ln>
                  <a:noFill/>
                  <a:prstDash val="sysDot"/>
                </a:ln>
                <a:solidFill>
                  <a:schemeClr val="tx1"/>
                </a:solidFill>
                <a:latin typeface="+mn-ea"/>
                <a:cs typeface="+mn-ea"/>
                <a:sym typeface="+mn-ea"/>
              </a:rPr>
              <a:t>在计算完所有数据的相似度后，选择相似度最高的数据作为重排序后的结果。</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98475" y="223520"/>
            <a:ext cx="5181600" cy="763270"/>
          </a:xfrm>
        </p:spPr>
        <p:txBody>
          <a:bodyPr/>
          <a:lstStyle/>
          <a:p>
            <a:r>
              <a:rPr lang="zh-CN" altLang="en-US" sz="2400" kern="1200">
                <a:solidFill>
                  <a:schemeClr val="tx1"/>
                </a:solidFill>
                <a:latin typeface="+mj-ea"/>
                <a:ea typeface="+mj-ea"/>
                <a:cs typeface="+mn-ea"/>
              </a:rPr>
              <a:t>最终回答生成模板与约束</a:t>
            </a:r>
          </a:p>
        </p:txBody>
      </p:sp>
      <p:pic>
        <p:nvPicPr>
          <p:cNvPr id="38" name="图片 37" descr="C:/Users/15378/AppData/Roaming/Kingsoft/office6/wppai/generateppt/1a752b7b-9749-4b03-9970-8320e439475d.jpg1a752b7b-9749-4b03-9970-8320e439475d"/>
          <p:cNvPicPr>
            <a:picLocks noChangeAspect="1"/>
          </p:cNvPicPr>
          <p:nvPr>
            <p:custDataLst>
              <p:tags r:id="rId3"/>
            </p:custDataLst>
          </p:nvPr>
        </p:nvPicPr>
        <p:blipFill>
          <a:blip r:embed="rId17"/>
          <a:srcRect l="150" r="150"/>
          <a:stretch>
            <a:fillRect/>
          </a:stretch>
        </p:blipFill>
        <p:spPr>
          <a:xfrm>
            <a:off x="6406515" y="0"/>
            <a:ext cx="5785485" cy="6858000"/>
          </a:xfrm>
          <a:prstGeom prst="rect">
            <a:avLst/>
          </a:prstGeom>
          <a:solidFill>
            <a:schemeClr val="accent1">
              <a:alpha val="70000"/>
            </a:schemeClr>
          </a:solidFill>
          <a:ln>
            <a:solidFill>
              <a:schemeClr val="accent1">
                <a:alpha val="20000"/>
              </a:schemeClr>
            </a:solidFill>
          </a:ln>
        </p:spPr>
      </p:pic>
      <p:sp>
        <p:nvSpPr>
          <p:cNvPr id="9" name="对话框-1"/>
          <p:cNvSpPr/>
          <p:nvPr>
            <p:custDataLst>
              <p:tags r:id="rId4"/>
            </p:custDataLst>
          </p:nvPr>
        </p:nvSpPr>
        <p:spPr>
          <a:xfrm>
            <a:off x="1862455" y="934085"/>
            <a:ext cx="3877310" cy="1151255"/>
          </a:xfrm>
          <a:prstGeom prst="roundRect">
            <a:avLst/>
          </a:prstGeom>
          <a:gradFill flip="none" rotWithShape="1">
            <a:gsLst>
              <a:gs pos="14000">
                <a:schemeClr val="accent1"/>
              </a:gs>
              <a:gs pos="100000">
                <a:schemeClr val="accent1">
                  <a:lumMod val="75000"/>
                </a:schemeClr>
              </a:gs>
            </a:gsLst>
            <a:lin ang="21000000" scaled="1"/>
            <a:tileRect/>
          </a:gradFill>
          <a:ln w="3175" cap="flat" cmpd="sng" algn="ctr">
            <a:solidFill>
              <a:schemeClr val="accent1">
                <a:lumMod val="100000"/>
                <a:alpha val="20000"/>
              </a:schemeClr>
            </a:solidFill>
            <a:prstDash val="solid"/>
            <a:miter lim="800000"/>
            <a:headEnd type="none" w="med" len="med"/>
            <a:tailEnd type="none" w="med" len="med"/>
          </a:ln>
          <a:effectLst>
            <a:outerShdw blurRad="635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sz="1800">
              <a:solidFill>
                <a:schemeClr val="tx1"/>
              </a:solidFill>
              <a:sym typeface="+mn-ea"/>
            </a:endParaRPr>
          </a:p>
        </p:txBody>
      </p:sp>
      <p:sp>
        <p:nvSpPr>
          <p:cNvPr id="10" name="图形-1"/>
          <p:cNvSpPr/>
          <p:nvPr>
            <p:custDataLst>
              <p:tags r:id="rId5"/>
            </p:custDataLst>
          </p:nvPr>
        </p:nvSpPr>
        <p:spPr>
          <a:xfrm>
            <a:off x="2355215" y="1189355"/>
            <a:ext cx="398780" cy="257810"/>
          </a:xfrm>
          <a:custGeom>
            <a:avLst/>
            <a:gdLst/>
            <a:ahLst/>
            <a:cxnLst/>
            <a:rect l="l" t="t" r="r" b="b"/>
            <a:pathLst>
              <a:path w="576072" h="493776">
                <a:moveTo>
                  <a:pt x="0" y="246888"/>
                </a:moveTo>
                <a:cubicBezTo>
                  <a:pt x="0" y="201168"/>
                  <a:pt x="9144" y="164592"/>
                  <a:pt x="27432" y="128016"/>
                </a:cubicBezTo>
                <a:cubicBezTo>
                  <a:pt x="45720" y="82296"/>
                  <a:pt x="73152" y="54864"/>
                  <a:pt x="109728" y="36576"/>
                </a:cubicBezTo>
                <a:cubicBezTo>
                  <a:pt x="146304" y="18288"/>
                  <a:pt x="182880" y="0"/>
                  <a:pt x="228600" y="0"/>
                </a:cubicBezTo>
                <a:cubicBezTo>
                  <a:pt x="237744" y="0"/>
                  <a:pt x="246888" y="9144"/>
                  <a:pt x="246888" y="9144"/>
                </a:cubicBezTo>
                <a:lnTo>
                  <a:pt x="246888" y="100584"/>
                </a:lnTo>
                <a:cubicBezTo>
                  <a:pt x="246888" y="100584"/>
                  <a:pt x="237744" y="109728"/>
                  <a:pt x="228600" y="109728"/>
                </a:cubicBezTo>
                <a:cubicBezTo>
                  <a:pt x="192024" y="109728"/>
                  <a:pt x="164592" y="128016"/>
                  <a:pt x="146304" y="146304"/>
                </a:cubicBezTo>
                <a:cubicBezTo>
                  <a:pt x="128016" y="173736"/>
                  <a:pt x="118872" y="201168"/>
                  <a:pt x="118872" y="246888"/>
                </a:cubicBezTo>
                <a:lnTo>
                  <a:pt x="118872" y="265176"/>
                </a:lnTo>
                <a:cubicBezTo>
                  <a:pt x="118872" y="265176"/>
                  <a:pt x="118872" y="274320"/>
                  <a:pt x="128016" y="274320"/>
                </a:cubicBezTo>
                <a:lnTo>
                  <a:pt x="219456" y="274320"/>
                </a:lnTo>
                <a:cubicBezTo>
                  <a:pt x="228600" y="274320"/>
                  <a:pt x="228600" y="283464"/>
                  <a:pt x="228600" y="283464"/>
                </a:cubicBezTo>
                <a:lnTo>
                  <a:pt x="228600" y="484632"/>
                </a:lnTo>
                <a:cubicBezTo>
                  <a:pt x="228600" y="493776"/>
                  <a:pt x="228600" y="493776"/>
                  <a:pt x="219456" y="493776"/>
                </a:cubicBezTo>
                <a:lnTo>
                  <a:pt x="9144" y="493776"/>
                </a:lnTo>
                <a:cubicBezTo>
                  <a:pt x="9144" y="493776"/>
                  <a:pt x="0" y="493776"/>
                  <a:pt x="0" y="484632"/>
                </a:cubicBezTo>
                <a:lnTo>
                  <a:pt x="0" y="246888"/>
                </a:lnTo>
                <a:moveTo>
                  <a:pt x="576072" y="100584"/>
                </a:moveTo>
                <a:cubicBezTo>
                  <a:pt x="576072" y="100584"/>
                  <a:pt x="566928" y="109728"/>
                  <a:pt x="557784" y="109728"/>
                </a:cubicBezTo>
                <a:cubicBezTo>
                  <a:pt x="521208" y="109728"/>
                  <a:pt x="493776" y="128016"/>
                  <a:pt x="475488" y="146304"/>
                </a:cubicBezTo>
                <a:cubicBezTo>
                  <a:pt x="457200" y="173736"/>
                  <a:pt x="448056" y="201168"/>
                  <a:pt x="448056" y="246888"/>
                </a:cubicBezTo>
                <a:lnTo>
                  <a:pt x="448056" y="265176"/>
                </a:lnTo>
                <a:cubicBezTo>
                  <a:pt x="448056" y="265176"/>
                  <a:pt x="448056" y="274320"/>
                  <a:pt x="457200" y="274320"/>
                </a:cubicBezTo>
                <a:lnTo>
                  <a:pt x="548640" y="274320"/>
                </a:lnTo>
                <a:cubicBezTo>
                  <a:pt x="557784" y="274320"/>
                  <a:pt x="557784" y="283464"/>
                  <a:pt x="557784" y="283464"/>
                </a:cubicBezTo>
                <a:lnTo>
                  <a:pt x="557784" y="484632"/>
                </a:lnTo>
                <a:cubicBezTo>
                  <a:pt x="557784" y="493776"/>
                  <a:pt x="557784" y="493776"/>
                  <a:pt x="548640" y="493776"/>
                </a:cubicBezTo>
                <a:lnTo>
                  <a:pt x="338328" y="493776"/>
                </a:lnTo>
                <a:cubicBezTo>
                  <a:pt x="338328" y="493776"/>
                  <a:pt x="329184" y="493776"/>
                  <a:pt x="329184" y="484632"/>
                </a:cubicBezTo>
                <a:lnTo>
                  <a:pt x="329184" y="246888"/>
                </a:lnTo>
                <a:cubicBezTo>
                  <a:pt x="329184" y="201168"/>
                  <a:pt x="338328" y="164592"/>
                  <a:pt x="356616" y="128016"/>
                </a:cubicBezTo>
                <a:cubicBezTo>
                  <a:pt x="374904" y="82296"/>
                  <a:pt x="402336" y="54864"/>
                  <a:pt x="438912" y="36576"/>
                </a:cubicBezTo>
                <a:cubicBezTo>
                  <a:pt x="475488" y="18288"/>
                  <a:pt x="512064" y="0"/>
                  <a:pt x="557784" y="0"/>
                </a:cubicBezTo>
                <a:cubicBezTo>
                  <a:pt x="566928" y="0"/>
                  <a:pt x="576072" y="9144"/>
                  <a:pt x="576072" y="9144"/>
                </a:cubicBezTo>
                <a:lnTo>
                  <a:pt x="576072" y="100584"/>
                </a:lnTo>
              </a:path>
            </a:pathLst>
          </a:custGeom>
          <a:solidFill>
            <a:schemeClr val="accent1">
              <a:lumMod val="20000"/>
              <a:lumOff val="80000"/>
              <a:alpha val="70000"/>
            </a:schemeClr>
          </a:solidFill>
        </p:spPr>
        <p:txBody>
          <a:bodyPr>
            <a:noAutofit/>
          </a:bodyPr>
          <a:lstStyle/>
          <a:p>
            <a:pPr lvl="0" algn="l">
              <a:buClrTx/>
              <a:buSzTx/>
              <a:buFontTx/>
            </a:pPr>
            <a:endParaRPr lang="zh-CN" altLang="en-US" sz="1800">
              <a:solidFill>
                <a:schemeClr val="tx1"/>
              </a:solidFill>
              <a:sym typeface="+mn-ea"/>
            </a:endParaRPr>
          </a:p>
        </p:txBody>
      </p:sp>
      <p:sp useBgFill="1">
        <p:nvSpPr>
          <p:cNvPr id="14" name="对话框--3"/>
          <p:cNvSpPr/>
          <p:nvPr>
            <p:custDataLst>
              <p:tags r:id="rId6"/>
            </p:custDataLst>
          </p:nvPr>
        </p:nvSpPr>
        <p:spPr>
          <a:xfrm>
            <a:off x="866140" y="2160905"/>
            <a:ext cx="3836035" cy="1362710"/>
          </a:xfrm>
          <a:prstGeom prst="roundRect">
            <a:avLst/>
          </a:prstGeom>
          <a:ln w="3175" cap="flat" cmpd="sng" algn="ctr">
            <a:noFill/>
            <a:prstDash val="solid"/>
            <a:miter lim="800000"/>
            <a:headEnd type="none" w="med" len="med"/>
            <a:tailEnd type="none" w="med" len="med"/>
          </a:ln>
          <a:effectLst>
            <a:outerShdw blurRad="254000" dist="38100" dir="5400000" algn="t" rotWithShape="0">
              <a:schemeClr val="accent1">
                <a:alpha val="20067"/>
              </a:schemeClr>
            </a:outerShdw>
          </a:effectLst>
        </p:spPr>
        <p:style>
          <a:lnRef idx="2">
            <a:schemeClr val="accent1">
              <a:shade val="50000"/>
            </a:schemeClr>
          </a:lnRef>
          <a:fillRef idx="1">
            <a:schemeClr val="accent1"/>
          </a:fillRef>
          <a:effectRef idx="0">
            <a:schemeClr val="accent1"/>
          </a:effectRef>
          <a:fontRef idx="minor">
            <a:schemeClr val="lt1"/>
          </a:fontRef>
        </p:style>
        <p:txBody>
          <a:bodyPr>
            <a:noAutofit/>
          </a:bodyPr>
          <a:lstStyle/>
          <a:p>
            <a:endParaRPr lang="zh-CN" altLang="en-US" sz="1800">
              <a:solidFill>
                <a:schemeClr val="tx1"/>
              </a:solidFill>
            </a:endParaRPr>
          </a:p>
        </p:txBody>
      </p:sp>
      <p:sp>
        <p:nvSpPr>
          <p:cNvPr id="5" name="对话框-3"/>
          <p:cNvSpPr/>
          <p:nvPr>
            <p:custDataLst>
              <p:tags r:id="rId7"/>
            </p:custDataLst>
          </p:nvPr>
        </p:nvSpPr>
        <p:spPr>
          <a:xfrm>
            <a:off x="498475" y="2188211"/>
            <a:ext cx="3836035" cy="1360170"/>
          </a:xfrm>
          <a:prstGeom prst="roundRect">
            <a:avLst/>
          </a:prstGeom>
          <a:solidFill>
            <a:srgbClr val="FFFFFF">
              <a:alpha val="30000"/>
            </a:srgbClr>
          </a:solidFill>
          <a:ln w="3175" cap="flat" cmpd="sng" algn="ctr">
            <a:solidFill>
              <a:schemeClr val="accent1">
                <a:lumMod val="100000"/>
                <a:alpha val="20067"/>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a:noAutofit/>
          </a:bodyPr>
          <a:lstStyle/>
          <a:p>
            <a:endParaRPr lang="zh-CN" altLang="en-US" sz="1800">
              <a:solidFill>
                <a:schemeClr val="tx1"/>
              </a:solidFill>
            </a:endParaRPr>
          </a:p>
        </p:txBody>
      </p:sp>
      <p:sp>
        <p:nvSpPr>
          <p:cNvPr id="18" name="图形-3"/>
          <p:cNvSpPr/>
          <p:nvPr>
            <p:custDataLst>
              <p:tags r:id="rId8"/>
            </p:custDataLst>
          </p:nvPr>
        </p:nvSpPr>
        <p:spPr>
          <a:xfrm>
            <a:off x="1157605" y="2600325"/>
            <a:ext cx="394970" cy="305435"/>
          </a:xfrm>
          <a:custGeom>
            <a:avLst/>
            <a:gdLst/>
            <a:ahLst/>
            <a:cxnLst/>
            <a:rect l="l" t="t" r="r" b="b"/>
            <a:pathLst>
              <a:path w="576072" h="493776">
                <a:moveTo>
                  <a:pt x="0" y="246888"/>
                </a:moveTo>
                <a:cubicBezTo>
                  <a:pt x="0" y="201168"/>
                  <a:pt x="9144" y="164592"/>
                  <a:pt x="27432" y="128016"/>
                </a:cubicBezTo>
                <a:cubicBezTo>
                  <a:pt x="45720" y="82296"/>
                  <a:pt x="73152" y="54864"/>
                  <a:pt x="109728" y="36576"/>
                </a:cubicBezTo>
                <a:cubicBezTo>
                  <a:pt x="146304" y="18288"/>
                  <a:pt x="182880" y="0"/>
                  <a:pt x="228600" y="0"/>
                </a:cubicBezTo>
                <a:cubicBezTo>
                  <a:pt x="237744" y="0"/>
                  <a:pt x="246888" y="9144"/>
                  <a:pt x="246888" y="9144"/>
                </a:cubicBezTo>
                <a:lnTo>
                  <a:pt x="246888" y="100584"/>
                </a:lnTo>
                <a:cubicBezTo>
                  <a:pt x="246888" y="100584"/>
                  <a:pt x="237744" y="109728"/>
                  <a:pt x="228600" y="109728"/>
                </a:cubicBezTo>
                <a:cubicBezTo>
                  <a:pt x="192024" y="109728"/>
                  <a:pt x="164592" y="128016"/>
                  <a:pt x="146304" y="146304"/>
                </a:cubicBezTo>
                <a:cubicBezTo>
                  <a:pt x="128016" y="173736"/>
                  <a:pt x="118872" y="201168"/>
                  <a:pt x="118872" y="246888"/>
                </a:cubicBezTo>
                <a:lnTo>
                  <a:pt x="118872" y="265176"/>
                </a:lnTo>
                <a:cubicBezTo>
                  <a:pt x="118872" y="265176"/>
                  <a:pt x="118872" y="274320"/>
                  <a:pt x="128016" y="274320"/>
                </a:cubicBezTo>
                <a:lnTo>
                  <a:pt x="219456" y="274320"/>
                </a:lnTo>
                <a:cubicBezTo>
                  <a:pt x="228600" y="274320"/>
                  <a:pt x="228600" y="283464"/>
                  <a:pt x="228600" y="283464"/>
                </a:cubicBezTo>
                <a:lnTo>
                  <a:pt x="228600" y="484632"/>
                </a:lnTo>
                <a:cubicBezTo>
                  <a:pt x="228600" y="493776"/>
                  <a:pt x="228600" y="493776"/>
                  <a:pt x="219456" y="493776"/>
                </a:cubicBezTo>
                <a:lnTo>
                  <a:pt x="9144" y="493776"/>
                </a:lnTo>
                <a:cubicBezTo>
                  <a:pt x="9144" y="493776"/>
                  <a:pt x="0" y="493776"/>
                  <a:pt x="0" y="484632"/>
                </a:cubicBezTo>
                <a:lnTo>
                  <a:pt x="0" y="246888"/>
                </a:lnTo>
                <a:moveTo>
                  <a:pt x="576072" y="100584"/>
                </a:moveTo>
                <a:cubicBezTo>
                  <a:pt x="576072" y="100584"/>
                  <a:pt x="566928" y="109728"/>
                  <a:pt x="557784" y="109728"/>
                </a:cubicBezTo>
                <a:cubicBezTo>
                  <a:pt x="521208" y="109728"/>
                  <a:pt x="493776" y="128016"/>
                  <a:pt x="475488" y="146304"/>
                </a:cubicBezTo>
                <a:cubicBezTo>
                  <a:pt x="457200" y="173736"/>
                  <a:pt x="448056" y="201168"/>
                  <a:pt x="448056" y="246888"/>
                </a:cubicBezTo>
                <a:lnTo>
                  <a:pt x="448056" y="265176"/>
                </a:lnTo>
                <a:cubicBezTo>
                  <a:pt x="448056" y="265176"/>
                  <a:pt x="448056" y="274320"/>
                  <a:pt x="457200" y="274320"/>
                </a:cubicBezTo>
                <a:lnTo>
                  <a:pt x="548640" y="274320"/>
                </a:lnTo>
                <a:cubicBezTo>
                  <a:pt x="557784" y="274320"/>
                  <a:pt x="557784" y="283464"/>
                  <a:pt x="557784" y="283464"/>
                </a:cubicBezTo>
                <a:lnTo>
                  <a:pt x="557784" y="484632"/>
                </a:lnTo>
                <a:cubicBezTo>
                  <a:pt x="557784" y="493776"/>
                  <a:pt x="557784" y="493776"/>
                  <a:pt x="548640" y="493776"/>
                </a:cubicBezTo>
                <a:lnTo>
                  <a:pt x="338328" y="493776"/>
                </a:lnTo>
                <a:cubicBezTo>
                  <a:pt x="338328" y="493776"/>
                  <a:pt x="329184" y="493776"/>
                  <a:pt x="329184" y="484632"/>
                </a:cubicBezTo>
                <a:lnTo>
                  <a:pt x="329184" y="246888"/>
                </a:lnTo>
                <a:cubicBezTo>
                  <a:pt x="329184" y="201168"/>
                  <a:pt x="338328" y="164592"/>
                  <a:pt x="356616" y="128016"/>
                </a:cubicBezTo>
                <a:cubicBezTo>
                  <a:pt x="374904" y="82296"/>
                  <a:pt x="402336" y="54864"/>
                  <a:pt x="438912" y="36576"/>
                </a:cubicBezTo>
                <a:cubicBezTo>
                  <a:pt x="475488" y="18288"/>
                  <a:pt x="512064" y="0"/>
                  <a:pt x="557784" y="0"/>
                </a:cubicBezTo>
                <a:cubicBezTo>
                  <a:pt x="566928" y="0"/>
                  <a:pt x="576072" y="9144"/>
                  <a:pt x="576072" y="9144"/>
                </a:cubicBezTo>
                <a:lnTo>
                  <a:pt x="576072" y="100584"/>
                </a:lnTo>
              </a:path>
            </a:pathLst>
          </a:custGeom>
          <a:solidFill>
            <a:schemeClr val="accent1">
              <a:lumMod val="60000"/>
              <a:lumOff val="40000"/>
            </a:schemeClr>
          </a:solidFill>
        </p:spPr>
        <p:txBody>
          <a:bodyPr>
            <a:noAutofit/>
          </a:bodyPr>
          <a:lstStyle/>
          <a:p>
            <a:endParaRPr lang="zh-CN" altLang="en-US" sz="1800">
              <a:solidFill>
                <a:schemeClr val="tx1"/>
              </a:solidFill>
            </a:endParaRPr>
          </a:p>
        </p:txBody>
      </p:sp>
      <p:sp>
        <p:nvSpPr>
          <p:cNvPr id="8" name="矩形 7"/>
          <p:cNvSpPr/>
          <p:nvPr>
            <p:custDataLst>
              <p:tags r:id="rId9"/>
            </p:custDataLst>
          </p:nvPr>
        </p:nvSpPr>
        <p:spPr>
          <a:xfrm>
            <a:off x="3216910" y="1451292"/>
            <a:ext cx="2463165" cy="492125"/>
          </a:xfrm>
          <a:prstGeom prst="rect">
            <a:avLst/>
          </a:prstGeom>
        </p:spPr>
        <p:txBody>
          <a:bodyPr wrap="square" lIns="0" tIns="0" rIns="0" bIns="0" anchor="ctr" anchorCtr="0">
            <a:noAutofit/>
          </a:bodyPr>
          <a:lstStyle/>
          <a:p>
            <a:pPr lvl="0" indent="0" algn="l" fontAlgn="auto">
              <a:lnSpc>
                <a:spcPct val="150000"/>
              </a:lnSpc>
              <a:buClrTx/>
              <a:buSzTx/>
              <a:buFontTx/>
            </a:pPr>
            <a:r>
              <a:rPr lang="zh-CN" altLang="en-US" sz="1200" dirty="0">
                <a:solidFill>
                  <a:schemeClr val="tx1"/>
                </a:solidFill>
                <a:latin typeface="+mn-ea"/>
                <a:cs typeface="+mn-ea"/>
              </a:rPr>
              <a:t>生成的回答最大为 </a:t>
            </a:r>
            <a:r>
              <a:rPr lang="en-US" altLang="zh-CN" sz="1200" dirty="0">
                <a:solidFill>
                  <a:schemeClr val="tx1"/>
                </a:solidFill>
                <a:latin typeface="+mn-ea"/>
                <a:cs typeface="+mn-ea"/>
              </a:rPr>
              <a:t>32token</a:t>
            </a:r>
            <a:r>
              <a:rPr lang="zh-CN" altLang="en-US" sz="1200" dirty="0">
                <a:solidFill>
                  <a:schemeClr val="tx1"/>
                </a:solidFill>
                <a:latin typeface="+mn-ea"/>
                <a:cs typeface="+mn-ea"/>
              </a:rPr>
              <a:t>，强制要求简短回答。</a:t>
            </a:r>
          </a:p>
        </p:txBody>
      </p:sp>
      <p:sp>
        <p:nvSpPr>
          <p:cNvPr id="20" name="矩形 19"/>
          <p:cNvSpPr/>
          <p:nvPr>
            <p:custDataLst>
              <p:tags r:id="rId10"/>
            </p:custDataLst>
          </p:nvPr>
        </p:nvSpPr>
        <p:spPr>
          <a:xfrm>
            <a:off x="3164133" y="1032510"/>
            <a:ext cx="2463165" cy="285750"/>
          </a:xfrm>
          <a:prstGeom prst="rect">
            <a:avLst/>
          </a:prstGeom>
          <a:noFill/>
        </p:spPr>
        <p:txBody>
          <a:bodyPr wrap="square" lIns="0" tIns="0" rIns="0" bIns="0" rtlCol="0" anchor="b" anchorCtr="0">
            <a:noAutofit/>
          </a:bodyPr>
          <a:lstStyle/>
          <a:p>
            <a:pPr>
              <a:spcBef>
                <a:spcPct val="0"/>
              </a:spcBef>
              <a:spcAft>
                <a:spcPct val="0"/>
              </a:spcAft>
            </a:pPr>
            <a:r>
              <a:rPr lang="zh-CN" altLang="en-US" sz="1600" b="1" dirty="0">
                <a:solidFill>
                  <a:schemeClr val="tx1"/>
                </a:solidFill>
                <a:latin typeface="+mn-ea"/>
                <a:cs typeface="+mn-ea"/>
              </a:rPr>
              <a:t>生成约束</a:t>
            </a:r>
            <a:r>
              <a:rPr lang="en-US" altLang="zh-CN" sz="1600" b="1" dirty="0">
                <a:solidFill>
                  <a:schemeClr val="tx1"/>
                </a:solidFill>
                <a:latin typeface="+mn-ea"/>
                <a:cs typeface="+mn-ea"/>
              </a:rPr>
              <a:t> - </a:t>
            </a:r>
            <a:r>
              <a:rPr lang="zh-CN" altLang="en-US" sz="1600" b="1" dirty="0">
                <a:solidFill>
                  <a:schemeClr val="tx1"/>
                </a:solidFill>
                <a:latin typeface="+mn-ea"/>
                <a:cs typeface="+mn-ea"/>
              </a:rPr>
              <a:t>最大</a:t>
            </a:r>
            <a:r>
              <a:rPr lang="en-US" altLang="zh-CN" sz="1600" b="1" dirty="0">
                <a:solidFill>
                  <a:schemeClr val="tx1"/>
                </a:solidFill>
                <a:latin typeface="+mn-ea"/>
                <a:cs typeface="+mn-ea"/>
              </a:rPr>
              <a:t>token</a:t>
            </a:r>
            <a:r>
              <a:rPr lang="zh-CN" altLang="en-US" sz="1600" b="1" dirty="0">
                <a:solidFill>
                  <a:schemeClr val="tx1"/>
                </a:solidFill>
                <a:latin typeface="+mn-ea"/>
                <a:cs typeface="+mn-ea"/>
              </a:rPr>
              <a:t>数</a:t>
            </a:r>
          </a:p>
        </p:txBody>
      </p:sp>
      <p:sp>
        <p:nvSpPr>
          <p:cNvPr id="6" name="对话框-2"/>
          <p:cNvSpPr/>
          <p:nvPr>
            <p:custDataLst>
              <p:tags r:id="rId11"/>
            </p:custDataLst>
          </p:nvPr>
        </p:nvSpPr>
        <p:spPr>
          <a:xfrm rot="10800000">
            <a:off x="1844040" y="2859087"/>
            <a:ext cx="3836035" cy="1261745"/>
          </a:xfrm>
          <a:prstGeom prst="roundRect">
            <a:avLst/>
          </a:prstGeom>
          <a:gradFill flip="none" rotWithShape="1">
            <a:gsLst>
              <a:gs pos="14000">
                <a:schemeClr val="accent1"/>
              </a:gs>
              <a:gs pos="100000">
                <a:schemeClr val="accent1">
                  <a:lumMod val="75000"/>
                </a:schemeClr>
              </a:gs>
            </a:gsLst>
            <a:lin ang="0" scaled="1"/>
          </a:gradFill>
          <a:ln w="3175" cap="flat" cmpd="sng" algn="ctr">
            <a:solidFill>
              <a:schemeClr val="accent1">
                <a:lumMod val="100000"/>
                <a:alpha val="20000"/>
              </a:schemeClr>
            </a:solidFill>
            <a:prstDash val="solid"/>
            <a:miter lim="800000"/>
            <a:headEnd type="none" w="med" len="med"/>
            <a:tailEnd type="none" w="med" len="med"/>
          </a:ln>
          <a:effectLst>
            <a:outerShdw blurRad="635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l">
              <a:buClrTx/>
              <a:buSzTx/>
              <a:buFontTx/>
            </a:pPr>
            <a:endParaRPr lang="zh-CN" altLang="en-US" sz="1800">
              <a:solidFill>
                <a:schemeClr val="tx1"/>
              </a:solidFill>
              <a:sym typeface="+mn-ea"/>
            </a:endParaRPr>
          </a:p>
        </p:txBody>
      </p:sp>
      <p:sp>
        <p:nvSpPr>
          <p:cNvPr id="7" name="图形-2"/>
          <p:cNvSpPr/>
          <p:nvPr>
            <p:custDataLst>
              <p:tags r:id="rId12"/>
            </p:custDataLst>
          </p:nvPr>
        </p:nvSpPr>
        <p:spPr>
          <a:xfrm>
            <a:off x="2171065" y="3052255"/>
            <a:ext cx="394970" cy="282575"/>
          </a:xfrm>
          <a:custGeom>
            <a:avLst/>
            <a:gdLst/>
            <a:ahLst/>
            <a:cxnLst/>
            <a:rect l="l" t="t" r="r" b="b"/>
            <a:pathLst>
              <a:path w="576072" h="493776">
                <a:moveTo>
                  <a:pt x="0" y="246888"/>
                </a:moveTo>
                <a:cubicBezTo>
                  <a:pt x="0" y="201168"/>
                  <a:pt x="9144" y="164592"/>
                  <a:pt x="27432" y="128016"/>
                </a:cubicBezTo>
                <a:cubicBezTo>
                  <a:pt x="45720" y="82296"/>
                  <a:pt x="73152" y="54864"/>
                  <a:pt x="109728" y="36576"/>
                </a:cubicBezTo>
                <a:cubicBezTo>
                  <a:pt x="146304" y="18288"/>
                  <a:pt x="182880" y="0"/>
                  <a:pt x="228600" y="0"/>
                </a:cubicBezTo>
                <a:cubicBezTo>
                  <a:pt x="237744" y="0"/>
                  <a:pt x="246888" y="9144"/>
                  <a:pt x="246888" y="9144"/>
                </a:cubicBezTo>
                <a:lnTo>
                  <a:pt x="246888" y="100584"/>
                </a:lnTo>
                <a:cubicBezTo>
                  <a:pt x="246888" y="100584"/>
                  <a:pt x="237744" y="109728"/>
                  <a:pt x="228600" y="109728"/>
                </a:cubicBezTo>
                <a:cubicBezTo>
                  <a:pt x="192024" y="109728"/>
                  <a:pt x="164592" y="128016"/>
                  <a:pt x="146304" y="146304"/>
                </a:cubicBezTo>
                <a:cubicBezTo>
                  <a:pt x="128016" y="173736"/>
                  <a:pt x="118872" y="201168"/>
                  <a:pt x="118872" y="246888"/>
                </a:cubicBezTo>
                <a:lnTo>
                  <a:pt x="118872" y="265176"/>
                </a:lnTo>
                <a:cubicBezTo>
                  <a:pt x="118872" y="265176"/>
                  <a:pt x="118872" y="274320"/>
                  <a:pt x="128016" y="274320"/>
                </a:cubicBezTo>
                <a:lnTo>
                  <a:pt x="219456" y="274320"/>
                </a:lnTo>
                <a:cubicBezTo>
                  <a:pt x="228600" y="274320"/>
                  <a:pt x="228600" y="283464"/>
                  <a:pt x="228600" y="283464"/>
                </a:cubicBezTo>
                <a:lnTo>
                  <a:pt x="228600" y="484632"/>
                </a:lnTo>
                <a:cubicBezTo>
                  <a:pt x="228600" y="493776"/>
                  <a:pt x="228600" y="493776"/>
                  <a:pt x="219456" y="493776"/>
                </a:cubicBezTo>
                <a:lnTo>
                  <a:pt x="9144" y="493776"/>
                </a:lnTo>
                <a:cubicBezTo>
                  <a:pt x="9144" y="493776"/>
                  <a:pt x="0" y="493776"/>
                  <a:pt x="0" y="484632"/>
                </a:cubicBezTo>
                <a:lnTo>
                  <a:pt x="0" y="246888"/>
                </a:lnTo>
                <a:moveTo>
                  <a:pt x="576072" y="100584"/>
                </a:moveTo>
                <a:cubicBezTo>
                  <a:pt x="576072" y="100584"/>
                  <a:pt x="566928" y="109728"/>
                  <a:pt x="557784" y="109728"/>
                </a:cubicBezTo>
                <a:cubicBezTo>
                  <a:pt x="521208" y="109728"/>
                  <a:pt x="493776" y="128016"/>
                  <a:pt x="475488" y="146304"/>
                </a:cubicBezTo>
                <a:cubicBezTo>
                  <a:pt x="457200" y="173736"/>
                  <a:pt x="448056" y="201168"/>
                  <a:pt x="448056" y="246888"/>
                </a:cubicBezTo>
                <a:lnTo>
                  <a:pt x="448056" y="265176"/>
                </a:lnTo>
                <a:cubicBezTo>
                  <a:pt x="448056" y="265176"/>
                  <a:pt x="448056" y="274320"/>
                  <a:pt x="457200" y="274320"/>
                </a:cubicBezTo>
                <a:lnTo>
                  <a:pt x="548640" y="274320"/>
                </a:lnTo>
                <a:cubicBezTo>
                  <a:pt x="557784" y="274320"/>
                  <a:pt x="557784" y="283464"/>
                  <a:pt x="557784" y="283464"/>
                </a:cubicBezTo>
                <a:lnTo>
                  <a:pt x="557784" y="484632"/>
                </a:lnTo>
                <a:cubicBezTo>
                  <a:pt x="557784" y="493776"/>
                  <a:pt x="557784" y="493776"/>
                  <a:pt x="548640" y="493776"/>
                </a:cubicBezTo>
                <a:lnTo>
                  <a:pt x="338328" y="493776"/>
                </a:lnTo>
                <a:cubicBezTo>
                  <a:pt x="338328" y="493776"/>
                  <a:pt x="329184" y="493776"/>
                  <a:pt x="329184" y="484632"/>
                </a:cubicBezTo>
                <a:lnTo>
                  <a:pt x="329184" y="246888"/>
                </a:lnTo>
                <a:cubicBezTo>
                  <a:pt x="329184" y="201168"/>
                  <a:pt x="338328" y="164592"/>
                  <a:pt x="356616" y="128016"/>
                </a:cubicBezTo>
                <a:cubicBezTo>
                  <a:pt x="374904" y="82296"/>
                  <a:pt x="402336" y="54864"/>
                  <a:pt x="438912" y="36576"/>
                </a:cubicBezTo>
                <a:cubicBezTo>
                  <a:pt x="475488" y="18288"/>
                  <a:pt x="512064" y="0"/>
                  <a:pt x="557784" y="0"/>
                </a:cubicBezTo>
                <a:cubicBezTo>
                  <a:pt x="566928" y="0"/>
                  <a:pt x="576072" y="9144"/>
                  <a:pt x="576072" y="9144"/>
                </a:cubicBezTo>
                <a:lnTo>
                  <a:pt x="576072" y="100584"/>
                </a:lnTo>
              </a:path>
            </a:pathLst>
          </a:custGeom>
          <a:solidFill>
            <a:schemeClr val="accent1">
              <a:lumMod val="20000"/>
              <a:lumOff val="80000"/>
              <a:alpha val="70000"/>
            </a:schemeClr>
          </a:solidFill>
        </p:spPr>
        <p:txBody>
          <a:bodyPr>
            <a:noAutofit/>
          </a:bodyPr>
          <a:lstStyle/>
          <a:p>
            <a:endParaRPr lang="zh-CN" altLang="en-US" sz="1800">
              <a:solidFill>
                <a:schemeClr val="tx1"/>
              </a:solidFill>
            </a:endParaRPr>
          </a:p>
        </p:txBody>
      </p:sp>
      <p:sp>
        <p:nvSpPr>
          <p:cNvPr id="19" name="矩形 18"/>
          <p:cNvSpPr/>
          <p:nvPr>
            <p:custDataLst>
              <p:tags r:id="rId13"/>
            </p:custDataLst>
          </p:nvPr>
        </p:nvSpPr>
        <p:spPr>
          <a:xfrm>
            <a:off x="3089275" y="3450739"/>
            <a:ext cx="2463165" cy="455295"/>
          </a:xfrm>
          <a:prstGeom prst="rect">
            <a:avLst/>
          </a:prstGeom>
        </p:spPr>
        <p:txBody>
          <a:bodyPr wrap="square" lIns="0" tIns="0" rIns="0" bIns="0" anchor="ctr" anchorCtr="0">
            <a:noAutofit/>
          </a:bodyPr>
          <a:lstStyle/>
          <a:p>
            <a:pPr algn="just">
              <a:lnSpc>
                <a:spcPct val="150000"/>
              </a:lnSpc>
              <a:spcBef>
                <a:spcPct val="0"/>
              </a:spcBef>
              <a:spcAft>
                <a:spcPct val="0"/>
              </a:spcAft>
            </a:pPr>
            <a:r>
              <a:rPr lang="zh-CN" altLang="en-US" sz="1200" dirty="0">
                <a:solidFill>
                  <a:schemeClr val="tx1"/>
                </a:solidFill>
                <a:latin typeface="+mn-ea"/>
                <a:cs typeface="+mn-ea"/>
              </a:rPr>
              <a:t>回答仅使用提供的信息，不涉及其他额外知识。</a:t>
            </a:r>
          </a:p>
        </p:txBody>
      </p:sp>
      <p:sp>
        <p:nvSpPr>
          <p:cNvPr id="21" name="矩形 20"/>
          <p:cNvSpPr/>
          <p:nvPr>
            <p:custDataLst>
              <p:tags r:id="rId14"/>
            </p:custDataLst>
          </p:nvPr>
        </p:nvSpPr>
        <p:spPr>
          <a:xfrm>
            <a:off x="3094990" y="3013859"/>
            <a:ext cx="2463165" cy="264795"/>
          </a:xfrm>
          <a:prstGeom prst="rect">
            <a:avLst/>
          </a:prstGeom>
          <a:noFill/>
        </p:spPr>
        <p:txBody>
          <a:bodyPr wrap="square" lIns="0" tIns="0" rIns="0" bIns="0" rtlCol="0" anchor="b" anchorCtr="0">
            <a:noAutofit/>
          </a:bodyPr>
          <a:lstStyle/>
          <a:p>
            <a:pPr>
              <a:spcBef>
                <a:spcPct val="0"/>
              </a:spcBef>
              <a:spcAft>
                <a:spcPct val="0"/>
              </a:spcAft>
            </a:pPr>
            <a:r>
              <a:rPr lang="zh-CN" altLang="en-US" sz="1600" b="1" dirty="0">
                <a:solidFill>
                  <a:schemeClr val="tx1"/>
                </a:solidFill>
                <a:latin typeface="+mn-ea"/>
                <a:cs typeface="+mn-ea"/>
              </a:rPr>
              <a:t>生成约束</a:t>
            </a:r>
            <a:r>
              <a:rPr lang="en-US" altLang="zh-CN" sz="1600" b="1" dirty="0">
                <a:solidFill>
                  <a:schemeClr val="tx1"/>
                </a:solidFill>
                <a:latin typeface="+mn-ea"/>
                <a:cs typeface="+mn-ea"/>
              </a:rPr>
              <a:t> - </a:t>
            </a:r>
            <a:r>
              <a:rPr lang="zh-CN" altLang="en-US" sz="1600" b="1" dirty="0">
                <a:solidFill>
                  <a:schemeClr val="tx1"/>
                </a:solidFill>
                <a:latin typeface="+mn-ea"/>
                <a:cs typeface="+mn-ea"/>
              </a:rPr>
              <a:t>知识截止范围</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D26121C0-8F39-A2A3-1DEC-12D135AF88C1}"/>
            </a:ext>
          </a:extLst>
        </p:cNvPr>
        <p:cNvGrpSpPr/>
        <p:nvPr/>
      </p:nvGrpSpPr>
      <p:grpSpPr>
        <a:xfrm>
          <a:off x="0" y="0"/>
          <a:ext cx="0" cy="0"/>
          <a:chOff x="0" y="0"/>
          <a:chExt cx="0" cy="0"/>
        </a:xfrm>
      </p:grpSpPr>
      <p:sp>
        <p:nvSpPr>
          <p:cNvPr id="260" name="Google Shape;260;p33">
            <a:extLst>
              <a:ext uri="{FF2B5EF4-FFF2-40B4-BE49-F238E27FC236}">
                <a16:creationId xmlns:a16="http://schemas.microsoft.com/office/drawing/2014/main" id="{CFF3C746-3489-FCBB-B700-E1A1AE28B4F6}"/>
              </a:ext>
            </a:extLst>
          </p:cNvPr>
          <p:cNvSpPr txBox="1">
            <a:spLocks noGrp="1"/>
          </p:cNvSpPr>
          <p:nvPr>
            <p:ph type="title"/>
            <p:custDataLst>
              <p:tags r:id="rId2"/>
            </p:custDataLst>
          </p:nvPr>
        </p:nvSpPr>
        <p:spPr>
          <a:xfrm>
            <a:off x="1500505" y="2699385"/>
            <a:ext cx="3806825" cy="2343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4000" dirty="0">
                <a:ea typeface="宋体" panose="02010600030101010101" pitchFamily="2" charset="-122"/>
              </a:rPr>
              <a:t>Agent</a:t>
            </a:r>
            <a:r>
              <a:rPr lang="zh-CN" altLang="en-US" sz="4000" dirty="0">
                <a:ea typeface="宋体" panose="02010600030101010101" pitchFamily="2" charset="-122"/>
              </a:rPr>
              <a:t>测试结果</a:t>
            </a:r>
            <a:endParaRPr lang="zh-CN" sz="4000" dirty="0">
              <a:ea typeface="宋体" panose="02010600030101010101" pitchFamily="2" charset="-122"/>
            </a:endParaRPr>
          </a:p>
        </p:txBody>
      </p:sp>
      <p:sp>
        <p:nvSpPr>
          <p:cNvPr id="261" name="Google Shape;261;p33">
            <a:extLst>
              <a:ext uri="{FF2B5EF4-FFF2-40B4-BE49-F238E27FC236}">
                <a16:creationId xmlns:a16="http://schemas.microsoft.com/office/drawing/2014/main" id="{FA3F04F9-1868-E13C-6856-683A1CB2C6F1}"/>
              </a:ext>
            </a:extLst>
          </p:cNvPr>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07</a:t>
            </a:r>
          </a:p>
        </p:txBody>
      </p:sp>
      <p:grpSp>
        <p:nvGrpSpPr>
          <p:cNvPr id="262" name="Google Shape;262;p33">
            <a:extLst>
              <a:ext uri="{FF2B5EF4-FFF2-40B4-BE49-F238E27FC236}">
                <a16:creationId xmlns:a16="http://schemas.microsoft.com/office/drawing/2014/main" id="{42239CA5-2C71-3B1E-5C6D-07FF230C3528}"/>
              </a:ext>
            </a:extLst>
          </p:cNvPr>
          <p:cNvGrpSpPr/>
          <p:nvPr/>
        </p:nvGrpSpPr>
        <p:grpSpPr>
          <a:xfrm flipH="1">
            <a:off x="-93625" y="2521475"/>
            <a:ext cx="4993500" cy="0"/>
            <a:chOff x="2220050" y="1547100"/>
            <a:chExt cx="4993500" cy="0"/>
          </a:xfrm>
        </p:grpSpPr>
        <p:cxnSp>
          <p:nvCxnSpPr>
            <p:cNvPr id="263" name="Google Shape;263;p33">
              <a:extLst>
                <a:ext uri="{FF2B5EF4-FFF2-40B4-BE49-F238E27FC236}">
                  <a16:creationId xmlns:a16="http://schemas.microsoft.com/office/drawing/2014/main" id="{B1C75BF8-734F-A07C-B6BD-D2BF7B8B0EBA}"/>
                </a:ext>
              </a:extLst>
            </p:cNvPr>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a:extLst>
                <a:ext uri="{FF2B5EF4-FFF2-40B4-BE49-F238E27FC236}">
                  <a16:creationId xmlns:a16="http://schemas.microsoft.com/office/drawing/2014/main" id="{9201473A-0D09-4C12-CFD8-DE40391E517D}"/>
                </a:ext>
              </a:extLst>
            </p:cNvPr>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extLst>
      <p:ext uri="{BB962C8B-B14F-4D97-AF65-F5344CB8AC3E}">
        <p14:creationId xmlns:p14="http://schemas.microsoft.com/office/powerpoint/2010/main" val="258934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02E5E-9C84-D8AE-1EC8-5B1952CDD05D}"/>
              </a:ext>
            </a:extLst>
          </p:cNvPr>
          <p:cNvSpPr>
            <a:spLocks noGrp="1"/>
          </p:cNvSpPr>
          <p:nvPr>
            <p:ph type="title"/>
          </p:nvPr>
        </p:nvSpPr>
        <p:spPr/>
        <p:txBody>
          <a:bodyPr/>
          <a:lstStyle/>
          <a:p>
            <a:r>
              <a:rPr lang="zh-CN" altLang="en-US" dirty="0"/>
              <a:t>测试结果</a:t>
            </a:r>
          </a:p>
        </p:txBody>
      </p:sp>
      <p:graphicFrame>
        <p:nvGraphicFramePr>
          <p:cNvPr id="4" name="表格 3">
            <a:extLst>
              <a:ext uri="{FF2B5EF4-FFF2-40B4-BE49-F238E27FC236}">
                <a16:creationId xmlns:a16="http://schemas.microsoft.com/office/drawing/2014/main" id="{C9B79342-8C67-FF93-3EB6-D7D2CC4C4A62}"/>
              </a:ext>
            </a:extLst>
          </p:cNvPr>
          <p:cNvGraphicFramePr>
            <a:graphicFrameLocks noGrp="1"/>
          </p:cNvGraphicFramePr>
          <p:nvPr>
            <p:extLst>
              <p:ext uri="{D42A27DB-BD31-4B8C-83A1-F6EECF244321}">
                <p14:modId xmlns:p14="http://schemas.microsoft.com/office/powerpoint/2010/main" val="2747057676"/>
              </p:ext>
            </p:extLst>
          </p:nvPr>
        </p:nvGraphicFramePr>
        <p:xfrm>
          <a:off x="1131455" y="1879599"/>
          <a:ext cx="6096000" cy="1894378"/>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3811470738"/>
                    </a:ext>
                  </a:extLst>
                </a:gridCol>
                <a:gridCol w="3048000">
                  <a:extLst>
                    <a:ext uri="{9D8B030D-6E8A-4147-A177-3AD203B41FA5}">
                      <a16:colId xmlns:a16="http://schemas.microsoft.com/office/drawing/2014/main" val="2727722049"/>
                    </a:ext>
                  </a:extLst>
                </a:gridCol>
              </a:tblGrid>
              <a:tr h="411018">
                <a:tc>
                  <a:txBody>
                    <a:bodyPr/>
                    <a:lstStyle/>
                    <a:p>
                      <a:pPr algn="ctr"/>
                      <a:r>
                        <a:rPr lang="en-US" altLang="zh-CN" sz="1600" b="1" cap="none" spc="0" dirty="0">
                          <a:ln w="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total</a:t>
                      </a:r>
                      <a:endParaRPr lang="zh-CN" altLang="en-US" sz="1600" b="1" cap="none" spc="0" dirty="0">
                        <a:ln w="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rPr>
                        <a:t>100</a:t>
                      </a:r>
                      <a:endParaRPr lang="zh-CN" altLang="en-US"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2432917"/>
                  </a:ext>
                </a:extLst>
              </a:tr>
              <a:tr h="370840">
                <a:tc>
                  <a:txBody>
                    <a:bodyPr/>
                    <a:lstStyle/>
                    <a:p>
                      <a:pPr algn="ctr"/>
                      <a:r>
                        <a:rPr lang="en-US" altLang="zh-CN" sz="1600" b="1" i="0" u="none" strike="noStrike" cap="none" dirty="0" err="1">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a:rPr>
                        <a:t>correct_exact</a:t>
                      </a:r>
                      <a:endParaRPr lang="zh-CN" altLang="en-US" sz="1600" b="1" cap="none" spc="0" dirty="0">
                        <a:ln w="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rPr>
                        <a:t>12</a:t>
                      </a:r>
                      <a:endParaRPr lang="zh-CN" altLang="en-US"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522514946"/>
                  </a:ext>
                </a:extLst>
              </a:tr>
              <a:tr h="370840">
                <a:tc>
                  <a:txBody>
                    <a:bodyPr/>
                    <a:lstStyle/>
                    <a:p>
                      <a:pPr algn="ctr"/>
                      <a:r>
                        <a:rPr lang="en-US" altLang="zh-CN" sz="1600" b="1" i="0" u="none" strike="noStrike" cap="none" dirty="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a:rPr>
                        <a:t>correct</a:t>
                      </a:r>
                      <a:endParaRPr lang="zh-CN" altLang="en-US" sz="1600" b="1" cap="none" spc="0" dirty="0">
                        <a:ln w="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altLang="zh-CN"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rPr>
                        <a:t>29</a:t>
                      </a:r>
                      <a:endParaRPr lang="zh-CN" altLang="en-US"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154904963"/>
                  </a:ext>
                </a:extLst>
              </a:tr>
              <a:tr h="370840">
                <a:tc>
                  <a:txBody>
                    <a:bodyPr/>
                    <a:lstStyle/>
                    <a:p>
                      <a:pPr algn="ctr"/>
                      <a:r>
                        <a:rPr lang="en-US" altLang="zh-CN" sz="1600" b="1" i="0" u="none" strike="noStrike" cap="none" dirty="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a:rPr>
                        <a:t>miss</a:t>
                      </a:r>
                      <a:endParaRPr lang="zh-CN" altLang="en-US" sz="1600" b="1" cap="none" spc="0" dirty="0">
                        <a:ln w="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altLang="zh-CN"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rPr>
                        <a:t>18</a:t>
                      </a:r>
                      <a:endParaRPr lang="zh-CN" altLang="en-US"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972901759"/>
                  </a:ext>
                </a:extLst>
              </a:tr>
              <a:tr h="370840">
                <a:tc>
                  <a:txBody>
                    <a:bodyPr/>
                    <a:lstStyle/>
                    <a:p>
                      <a:pPr algn="ctr"/>
                      <a:r>
                        <a:rPr lang="en-US" altLang="zh-CN" sz="1600" b="1" i="0" u="none" strike="noStrike" cap="none" dirty="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a:rPr>
                        <a:t>hallucination</a:t>
                      </a:r>
                      <a:endParaRPr lang="zh-CN" altLang="en-US" sz="1600" b="1" cap="none" spc="0" dirty="0">
                        <a:ln w="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altLang="zh-CN"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rPr>
                        <a:t>53</a:t>
                      </a:r>
                      <a:endParaRPr lang="zh-CN" altLang="en-US" b="0" cap="none" spc="0" dirty="0">
                        <a:ln w="0"/>
                        <a:solidFill>
                          <a:schemeClr val="tx1"/>
                        </a:solidFill>
                        <a:effectLst>
                          <a:outerShdw blurRad="38100" dist="19050" dir="2700000" algn="tl" rotWithShape="0">
                            <a:schemeClr val="dk1">
                              <a:alpha val="40000"/>
                            </a:scheme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886053568"/>
                  </a:ext>
                </a:extLst>
              </a:tr>
            </a:tbl>
          </a:graphicData>
        </a:graphic>
      </p:graphicFrame>
    </p:spTree>
    <p:extLst>
      <p:ext uri="{BB962C8B-B14F-4D97-AF65-F5344CB8AC3E}">
        <p14:creationId xmlns:p14="http://schemas.microsoft.com/office/powerpoint/2010/main" val="2647230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AF94C95-3BBE-CD66-C32F-8D2C16B22376}"/>
              </a:ext>
            </a:extLst>
          </p:cNvPr>
          <p:cNvSpPr>
            <a:spLocks noGrp="1"/>
          </p:cNvSpPr>
          <p:nvPr>
            <p:ph type="title"/>
          </p:nvPr>
        </p:nvSpPr>
        <p:spPr>
          <a:xfrm>
            <a:off x="655345" y="257296"/>
            <a:ext cx="7704000" cy="572700"/>
          </a:xfrm>
        </p:spPr>
        <p:txBody>
          <a:bodyPr/>
          <a:lstStyle/>
          <a:p>
            <a:r>
              <a:rPr lang="zh-CN" altLang="en-US" sz="2800" b="1" dirty="0">
                <a:latin typeface="Arial Unicode MS" panose="020B0604020202020204" pitchFamily="34" charset="-122"/>
                <a:ea typeface="Arial Unicode MS" panose="020B0604020202020204" pitchFamily="34" charset="-122"/>
                <a:cs typeface="Arial Unicode MS" panose="020B0604020202020204" pitchFamily="34" charset="-122"/>
              </a:rPr>
              <a:t>测试结果例子</a:t>
            </a:r>
          </a:p>
        </p:txBody>
      </p:sp>
      <p:graphicFrame>
        <p:nvGraphicFramePr>
          <p:cNvPr id="7" name="表格 6">
            <a:extLst>
              <a:ext uri="{FF2B5EF4-FFF2-40B4-BE49-F238E27FC236}">
                <a16:creationId xmlns:a16="http://schemas.microsoft.com/office/drawing/2014/main" id="{36318F1A-2AC7-F992-9816-B15ECD3939CB}"/>
              </a:ext>
            </a:extLst>
          </p:cNvPr>
          <p:cNvGraphicFramePr>
            <a:graphicFrameLocks noGrp="1"/>
          </p:cNvGraphicFramePr>
          <p:nvPr>
            <p:extLst>
              <p:ext uri="{D42A27DB-BD31-4B8C-83A1-F6EECF244321}">
                <p14:modId xmlns:p14="http://schemas.microsoft.com/office/powerpoint/2010/main" val="2687079523"/>
              </p:ext>
            </p:extLst>
          </p:nvPr>
        </p:nvGraphicFramePr>
        <p:xfrm>
          <a:off x="1524000" y="944571"/>
          <a:ext cx="6096000" cy="180159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26931553"/>
                    </a:ext>
                  </a:extLst>
                </a:gridCol>
                <a:gridCol w="2032000">
                  <a:extLst>
                    <a:ext uri="{9D8B030D-6E8A-4147-A177-3AD203B41FA5}">
                      <a16:colId xmlns:a16="http://schemas.microsoft.com/office/drawing/2014/main" val="1957769788"/>
                    </a:ext>
                  </a:extLst>
                </a:gridCol>
                <a:gridCol w="2032000">
                  <a:extLst>
                    <a:ext uri="{9D8B030D-6E8A-4147-A177-3AD203B41FA5}">
                      <a16:colId xmlns:a16="http://schemas.microsoft.com/office/drawing/2014/main" val="3534761200"/>
                    </a:ext>
                  </a:extLst>
                </a:gridCol>
              </a:tblGrid>
              <a:tr h="308071">
                <a:tc>
                  <a:txBody>
                    <a:bodyPr/>
                    <a:lstStyle/>
                    <a:p>
                      <a:r>
                        <a:rPr lang="en-US" altLang="zh-CN" sz="1000" dirty="0">
                          <a:solidFill>
                            <a:schemeClr val="bg1"/>
                          </a:solidFill>
                        </a:rPr>
                        <a:t>Query</a:t>
                      </a:r>
                      <a:endParaRPr lang="zh-CN" alt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altLang="zh-CN" sz="1000" dirty="0">
                          <a:solidFill>
                            <a:schemeClr val="bg1"/>
                          </a:solidFill>
                        </a:rPr>
                        <a:t>Agent Response</a:t>
                      </a:r>
                      <a:endParaRPr lang="zh-CN" alt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altLang="zh-CN" sz="1000" dirty="0">
                          <a:solidFill>
                            <a:schemeClr val="bg1"/>
                          </a:solidFill>
                        </a:rPr>
                        <a:t>Ground Truth</a:t>
                      </a:r>
                      <a:endParaRPr lang="zh-CN" alt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8345759"/>
                  </a:ext>
                </a:extLst>
              </a:tr>
              <a:tr h="308071">
                <a:tc>
                  <a:txBody>
                    <a:bodyPr/>
                    <a:lstStyle/>
                    <a:p>
                      <a:r>
                        <a:rPr lang="en-US" altLang="zh-CN" sz="1000" b="1" dirty="0">
                          <a:solidFill>
                            <a:schemeClr val="tx1"/>
                          </a:solidFill>
                        </a:rPr>
                        <a:t>what company owns this car brand?</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company that owns the Chevrolet brand is General Motors.</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general motors owns </a:t>
                      </a:r>
                      <a:r>
                        <a:rPr lang="en-US" altLang="zh-CN" sz="1000" b="1" dirty="0" err="1">
                          <a:solidFill>
                            <a:schemeClr val="tx1"/>
                          </a:solidFill>
                        </a:rPr>
                        <a:t>chevrolet</a:t>
                      </a:r>
                      <a:r>
                        <a:rPr lang="en-US" altLang="zh-CN" sz="1000" b="1" dirty="0">
                          <a:solidFill>
                            <a:schemeClr val="tx1"/>
                          </a:solidFill>
                        </a:rPr>
                        <a:t>.</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294526"/>
                  </a:ext>
                </a:extLst>
              </a:tr>
              <a:tr h="308071">
                <a:tc>
                  <a:txBody>
                    <a:bodyPr/>
                    <a:lstStyle/>
                    <a:p>
                      <a:r>
                        <a:rPr lang="en-US" altLang="zh-CN" sz="1000" b="1" dirty="0">
                          <a:solidFill>
                            <a:schemeClr val="tx1"/>
                          </a:solidFill>
                        </a:rPr>
                        <a:t>who painted this?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painting was created by Gustave Courbet.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 "the fishing boat" was painted by Gustave.</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56874"/>
                  </a:ext>
                </a:extLst>
              </a:tr>
              <a:tr h="308071">
                <a:tc>
                  <a:txBody>
                    <a:bodyPr/>
                    <a:lstStyle/>
                    <a:p>
                      <a:r>
                        <a:rPr lang="en-US" altLang="zh-CN" sz="1000" b="1" dirty="0">
                          <a:solidFill>
                            <a:schemeClr val="tx1"/>
                          </a:solidFill>
                        </a:rPr>
                        <a:t>what type of dog is this item designed as?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item is a ceramic bulldog.</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rowing blazers x target dog decorative bookend is designed as a bulldog.</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424654"/>
                  </a:ext>
                </a:extLst>
              </a:tr>
            </a:tbl>
          </a:graphicData>
        </a:graphic>
      </p:graphicFrame>
      <p:graphicFrame>
        <p:nvGraphicFramePr>
          <p:cNvPr id="10" name="表格 9">
            <a:extLst>
              <a:ext uri="{FF2B5EF4-FFF2-40B4-BE49-F238E27FC236}">
                <a16:creationId xmlns:a16="http://schemas.microsoft.com/office/drawing/2014/main" id="{F017FC50-072A-8A2C-80A2-737FD6181A5A}"/>
              </a:ext>
            </a:extLst>
          </p:cNvPr>
          <p:cNvGraphicFramePr>
            <a:graphicFrameLocks noGrp="1"/>
          </p:cNvGraphicFramePr>
          <p:nvPr>
            <p:extLst>
              <p:ext uri="{D42A27DB-BD31-4B8C-83A1-F6EECF244321}">
                <p14:modId xmlns:p14="http://schemas.microsoft.com/office/powerpoint/2010/main" val="1646544934"/>
              </p:ext>
            </p:extLst>
          </p:nvPr>
        </p:nvGraphicFramePr>
        <p:xfrm>
          <a:off x="1524000" y="2930724"/>
          <a:ext cx="6096000" cy="180159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26931553"/>
                    </a:ext>
                  </a:extLst>
                </a:gridCol>
                <a:gridCol w="2032000">
                  <a:extLst>
                    <a:ext uri="{9D8B030D-6E8A-4147-A177-3AD203B41FA5}">
                      <a16:colId xmlns:a16="http://schemas.microsoft.com/office/drawing/2014/main" val="1957769788"/>
                    </a:ext>
                  </a:extLst>
                </a:gridCol>
                <a:gridCol w="2032000">
                  <a:extLst>
                    <a:ext uri="{9D8B030D-6E8A-4147-A177-3AD203B41FA5}">
                      <a16:colId xmlns:a16="http://schemas.microsoft.com/office/drawing/2014/main" val="3534761200"/>
                    </a:ext>
                  </a:extLst>
                </a:gridCol>
              </a:tblGrid>
              <a:tr h="308071">
                <a:tc>
                  <a:txBody>
                    <a:bodyPr/>
                    <a:lstStyle/>
                    <a:p>
                      <a:r>
                        <a:rPr lang="en-US" altLang="zh-CN" sz="1000" dirty="0">
                          <a:solidFill>
                            <a:schemeClr val="bg1"/>
                          </a:solidFill>
                        </a:rPr>
                        <a:t>Query</a:t>
                      </a:r>
                      <a:endParaRPr lang="zh-CN" alt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altLang="zh-CN" sz="1000" dirty="0">
                          <a:solidFill>
                            <a:schemeClr val="bg1"/>
                          </a:solidFill>
                        </a:rPr>
                        <a:t>Agent Response</a:t>
                      </a:r>
                      <a:endParaRPr lang="zh-CN" alt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altLang="zh-CN" sz="1000" dirty="0">
                          <a:solidFill>
                            <a:schemeClr val="bg1"/>
                          </a:solidFill>
                        </a:rPr>
                        <a:t>Ground Truth</a:t>
                      </a:r>
                      <a:endParaRPr lang="zh-CN" alt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8345759"/>
                  </a:ext>
                </a:extLst>
              </a:tr>
              <a:tr h="308071">
                <a:tc>
                  <a:txBody>
                    <a:bodyPr/>
                    <a:lstStyle/>
                    <a:p>
                      <a:r>
                        <a:rPr lang="en-US" altLang="zh-CN" sz="1000" b="1" dirty="0">
                          <a:solidFill>
                            <a:schemeClr val="tx1"/>
                          </a:solidFill>
                        </a:rPr>
                        <a:t>what brand is this?</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brand of the image is Almond Roca.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it belongs to </a:t>
                      </a:r>
                      <a:r>
                        <a:rPr lang="en-US" altLang="zh-CN" sz="1000" b="1" dirty="0" err="1">
                          <a:solidFill>
                            <a:schemeClr val="tx1"/>
                          </a:solidFill>
                        </a:rPr>
                        <a:t>evropa</a:t>
                      </a:r>
                      <a:r>
                        <a:rPr lang="en-US" altLang="zh-CN" sz="1000" b="1" dirty="0">
                          <a:solidFill>
                            <a:schemeClr val="tx1"/>
                          </a:solidFill>
                        </a:rPr>
                        <a:t>, one of the oldest confectionery companies in the </a:t>
                      </a:r>
                      <a:r>
                        <a:rPr lang="en-US" altLang="zh-CN" sz="1000" b="1" dirty="0" err="1">
                          <a:solidFill>
                            <a:schemeClr val="tx1"/>
                          </a:solidFill>
                        </a:rPr>
                        <a:t>balkans</a:t>
                      </a:r>
                      <a:r>
                        <a:rPr lang="en-US" altLang="zh-CN" sz="1000" b="1" dirty="0">
                          <a:solidFill>
                            <a:schemeClr val="tx1"/>
                          </a:solidFill>
                        </a:rPr>
                        <a:t>.</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294526"/>
                  </a:ext>
                </a:extLst>
              </a:tr>
              <a:tr h="308071">
                <a:tc>
                  <a:txBody>
                    <a:bodyPr/>
                    <a:lstStyle/>
                    <a:p>
                      <a:r>
                        <a:rPr lang="en-US" altLang="zh-CN" sz="1000" b="1" dirty="0">
                          <a:solidFill>
                            <a:schemeClr val="tx1"/>
                          </a:solidFill>
                        </a:rPr>
                        <a:t>where was it found?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 It was found in India, Pakistan.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statue of seated bodhisattva </a:t>
                      </a:r>
                      <a:r>
                        <a:rPr lang="en-US" altLang="zh-CN" sz="1000" b="1" dirty="0" err="1">
                          <a:solidFill>
                            <a:schemeClr val="tx1"/>
                          </a:solidFill>
                        </a:rPr>
                        <a:t>maitreya</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56874"/>
                  </a:ext>
                </a:extLst>
              </a:tr>
              <a:tr h="308071">
                <a:tc>
                  <a:txBody>
                    <a:bodyPr/>
                    <a:lstStyle/>
                    <a:p>
                      <a:r>
                        <a:rPr lang="en-US" altLang="zh-CN" sz="1000" b="1" dirty="0">
                          <a:solidFill>
                            <a:schemeClr val="tx1"/>
                          </a:solidFill>
                        </a:rPr>
                        <a:t>when did this artist release his first studio album?</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The Beatles released their first studio album in 1963.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00" b="1" dirty="0">
                          <a:solidFill>
                            <a:schemeClr val="tx1"/>
                          </a:solidFill>
                        </a:rPr>
                        <a:t>chuck berry released his first studio album, after school season, in 1957. </a:t>
                      </a:r>
                      <a:endParaRPr lang="zh-CN"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424654"/>
                  </a:ext>
                </a:extLst>
              </a:tr>
            </a:tbl>
          </a:graphicData>
        </a:graphic>
      </p:graphicFrame>
      <p:sp>
        <p:nvSpPr>
          <p:cNvPr id="12" name="文本框 11">
            <a:extLst>
              <a:ext uri="{FF2B5EF4-FFF2-40B4-BE49-F238E27FC236}">
                <a16:creationId xmlns:a16="http://schemas.microsoft.com/office/drawing/2014/main" id="{A9CB1104-D338-F1F3-E242-5C172C32A7AF}"/>
              </a:ext>
            </a:extLst>
          </p:cNvPr>
          <p:cNvSpPr txBox="1"/>
          <p:nvPr/>
        </p:nvSpPr>
        <p:spPr>
          <a:xfrm>
            <a:off x="614218" y="940287"/>
            <a:ext cx="863600" cy="307777"/>
          </a:xfrm>
          <a:prstGeom prst="rect">
            <a:avLst/>
          </a:prstGeom>
          <a:noFill/>
        </p:spPr>
        <p:txBody>
          <a:bodyPr wrap="square">
            <a:spAutoFit/>
          </a:bodyPr>
          <a:lstStyle/>
          <a:p>
            <a:r>
              <a:rPr lang="zh-CN" altLang="en-US" sz="1400" b="1" dirty="0">
                <a:solidFill>
                  <a:schemeClr val="tx1"/>
                </a:solidFill>
              </a:rPr>
              <a:t>正确</a:t>
            </a:r>
            <a:r>
              <a:rPr lang="en-US" altLang="zh-CN" sz="1400" b="1" dirty="0">
                <a:solidFill>
                  <a:schemeClr val="tx1"/>
                </a:solidFill>
              </a:rPr>
              <a:t>:</a:t>
            </a:r>
            <a:endParaRPr lang="zh-CN" altLang="en-US" sz="1400" b="1" dirty="0">
              <a:solidFill>
                <a:schemeClr val="tx1"/>
              </a:solidFill>
            </a:endParaRPr>
          </a:p>
        </p:txBody>
      </p:sp>
      <p:sp>
        <p:nvSpPr>
          <p:cNvPr id="13" name="文本框 12">
            <a:extLst>
              <a:ext uri="{FF2B5EF4-FFF2-40B4-BE49-F238E27FC236}">
                <a16:creationId xmlns:a16="http://schemas.microsoft.com/office/drawing/2014/main" id="{CC529543-6360-8FA6-7939-234D92944393}"/>
              </a:ext>
            </a:extLst>
          </p:cNvPr>
          <p:cNvSpPr txBox="1"/>
          <p:nvPr/>
        </p:nvSpPr>
        <p:spPr>
          <a:xfrm>
            <a:off x="614218" y="2930724"/>
            <a:ext cx="863600" cy="307777"/>
          </a:xfrm>
          <a:prstGeom prst="rect">
            <a:avLst/>
          </a:prstGeom>
          <a:noFill/>
        </p:spPr>
        <p:txBody>
          <a:bodyPr wrap="square">
            <a:spAutoFit/>
          </a:bodyPr>
          <a:lstStyle/>
          <a:p>
            <a:r>
              <a:rPr lang="zh-CN" altLang="en-US" b="1" dirty="0">
                <a:solidFill>
                  <a:schemeClr val="tx1"/>
                </a:solidFill>
              </a:rPr>
              <a:t>幻觉</a:t>
            </a:r>
            <a:r>
              <a:rPr lang="en-US" altLang="zh-CN" sz="1400" b="1" dirty="0">
                <a:solidFill>
                  <a:schemeClr val="tx1"/>
                </a:solidFill>
              </a:rPr>
              <a:t>:</a:t>
            </a:r>
            <a:endParaRPr lang="zh-CN" altLang="en-US" sz="1400" b="1" dirty="0">
              <a:solidFill>
                <a:schemeClr val="tx1"/>
              </a:solidFill>
            </a:endParaRPr>
          </a:p>
        </p:txBody>
      </p:sp>
    </p:spTree>
    <p:extLst>
      <p:ext uri="{BB962C8B-B14F-4D97-AF65-F5344CB8AC3E}">
        <p14:creationId xmlns:p14="http://schemas.microsoft.com/office/powerpoint/2010/main" val="287411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txBox="1">
            <a:spLocks noGrp="1"/>
          </p:cNvSpPr>
          <p:nvPr>
            <p:ph type="title"/>
            <p:custDataLst>
              <p:tags r:id="rId2"/>
            </p:custDataLst>
          </p:nvPr>
        </p:nvSpPr>
        <p:spPr>
          <a:xfrm>
            <a:off x="7132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grpSp>
        <p:nvGrpSpPr>
          <p:cNvPr id="467" name="Google Shape;467;p47"/>
          <p:cNvGrpSpPr/>
          <p:nvPr/>
        </p:nvGrpSpPr>
        <p:grpSpPr>
          <a:xfrm flipH="1">
            <a:off x="-84175" y="2908225"/>
            <a:ext cx="4949100" cy="0"/>
            <a:chOff x="2220050" y="1547100"/>
            <a:chExt cx="4949100" cy="0"/>
          </a:xfrm>
        </p:grpSpPr>
        <p:cxnSp>
          <p:nvCxnSpPr>
            <p:cNvPr id="468" name="Google Shape;468;p47"/>
            <p:cNvCxnSpPr/>
            <p:nvPr>
              <p:custDataLst>
                <p:tags r:id="rId3"/>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69" name="Google Shape;469;p47"/>
            <p:cNvCxnSpPr/>
            <p:nvPr>
              <p:custDataLst>
                <p:tags r:id="rId4"/>
              </p:custDataLst>
            </p:nvPr>
          </p:nvCxnSpPr>
          <p:spPr>
            <a:xfrm>
              <a:off x="2684450" y="1547100"/>
              <a:ext cx="4484700" cy="0"/>
            </a:xfrm>
            <a:prstGeom prst="straightConnector1">
              <a:avLst/>
            </a:prstGeom>
            <a:noFill/>
            <a:ln w="9525" cap="flat" cmpd="sng">
              <a:solidFill>
                <a:schemeClr val="dk1"/>
              </a:solidFill>
              <a:prstDash val="solid"/>
              <a:round/>
              <a:headEnd type="none" w="med" len="med"/>
              <a:tailEnd type="none" w="med" len="med"/>
            </a:ln>
          </p:spPr>
        </p:cxnSp>
      </p:grpSp>
      <p:sp>
        <p:nvSpPr>
          <p:cNvPr id="4" name="矩形 3"/>
          <p:cNvSpPr/>
          <p:nvPr/>
        </p:nvSpPr>
        <p:spPr>
          <a:xfrm>
            <a:off x="652780" y="3188335"/>
            <a:ext cx="3621405" cy="133985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custDataLst>
              <p:tags r:id="rId2"/>
            </p:custDataLst>
          </p:nvPr>
        </p:nvSpPr>
        <p:spPr>
          <a:xfrm>
            <a:off x="1500200" y="2699650"/>
            <a:ext cx="3362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ea typeface="宋体" panose="02010600030101010101" pitchFamily="2" charset="-122"/>
              </a:rPr>
              <a:t>总体架构概述</a:t>
            </a:r>
          </a:p>
        </p:txBody>
      </p:sp>
      <p:sp>
        <p:nvSpPr>
          <p:cNvPr id="261" name="Google Shape;261;p33"/>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01</a:t>
            </a: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B6FBA8-2BB7-BD04-7DFC-84716C1504A3}"/>
              </a:ext>
            </a:extLst>
          </p:cNvPr>
          <p:cNvPicPr>
            <a:picLocks noChangeAspect="1"/>
          </p:cNvPicPr>
          <p:nvPr/>
        </p:nvPicPr>
        <p:blipFill>
          <a:blip r:embed="rId3"/>
          <a:stretch>
            <a:fillRect/>
          </a:stretch>
        </p:blipFill>
        <p:spPr>
          <a:xfrm>
            <a:off x="1480906" y="1497918"/>
            <a:ext cx="6905712" cy="3067115"/>
          </a:xfrm>
          <a:prstGeom prst="rect">
            <a:avLst/>
          </a:prstGeom>
        </p:spPr>
      </p:pic>
      <p:sp>
        <p:nvSpPr>
          <p:cNvPr id="4" name="标题">
            <a:extLst>
              <a:ext uri="{FF2B5EF4-FFF2-40B4-BE49-F238E27FC236}">
                <a16:creationId xmlns:a16="http://schemas.microsoft.com/office/drawing/2014/main" id="{DA1D813D-EB7B-9CDF-1B47-63EAE0F90973}"/>
              </a:ext>
            </a:extLst>
          </p:cNvPr>
          <p:cNvSpPr txBox="1"/>
          <p:nvPr>
            <p:custDataLst>
              <p:tags r:id="rId1"/>
            </p:custDataLst>
          </p:nvPr>
        </p:nvSpPr>
        <p:spPr>
          <a:xfrm>
            <a:off x="2768642" y="1010715"/>
            <a:ext cx="4708194" cy="216668"/>
          </a:xfrm>
          <a:prstGeom prst="rect">
            <a:avLst/>
          </a:prstGeom>
          <a:noFill/>
        </p:spPr>
        <p:txBody>
          <a:bodyPr wrap="square" lIns="0" tIns="0" rIns="0" bIns="0" rtlCol="0" anchor="b" anchorCtr="0">
            <a:noAutofit/>
          </a:bodyPr>
          <a:lstStyle/>
          <a:p>
            <a:pPr indent="0" algn="ctr" fontAlgn="auto">
              <a:lnSpc>
                <a:spcPct val="120000"/>
              </a:lnSpc>
            </a:pPr>
            <a:r>
              <a:rPr lang="zh-CN" altLang="en-US" sz="4000" dirty="0">
                <a:solidFill>
                  <a:schemeClr val="tx1">
                    <a:lumMod val="85000"/>
                    <a:lumOff val="15000"/>
                  </a:schemeClr>
                </a:solidFill>
                <a:latin typeface="+mn-ea"/>
                <a:sym typeface="+mn-ea"/>
              </a:rPr>
              <a:t>总体架构</a:t>
            </a:r>
            <a:endParaRPr lang="zh-CN" altLang="en-US" sz="4000" dirty="0">
              <a:solidFill>
                <a:schemeClr val="tx1">
                  <a:lumMod val="85000"/>
                  <a:lumOff val="15000"/>
                </a:schemeClr>
              </a:solidFill>
              <a:uFillTx/>
              <a:latin typeface="+mn-ea"/>
              <a:sym typeface="+mn-ea"/>
            </a:endParaRPr>
          </a:p>
        </p:txBody>
      </p:sp>
    </p:spTree>
    <p:extLst>
      <p:ext uri="{BB962C8B-B14F-4D97-AF65-F5344CB8AC3E}">
        <p14:creationId xmlns:p14="http://schemas.microsoft.com/office/powerpoint/2010/main" val="741675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456248"/>
            <a:ext cx="5535454" cy="572453"/>
          </a:xfrm>
        </p:spPr>
        <p:txBody>
          <a:bodyPr/>
          <a:lstStyle/>
          <a:p>
            <a:r>
              <a:rPr lang="zh-CN" altLang="en-US" sz="2400" kern="1200" dirty="0">
                <a:solidFill>
                  <a:schemeClr val="tx1"/>
                </a:solidFill>
                <a:latin typeface="+mj-ea"/>
                <a:ea typeface="+mj-ea"/>
                <a:cs typeface="+mn-ea"/>
              </a:rPr>
              <a:t>架构模型</a:t>
            </a:r>
          </a:p>
        </p:txBody>
      </p:sp>
      <p:pic>
        <p:nvPicPr>
          <p:cNvPr id="129" name="图片 128" descr="C:/Users/15378/AppData/Roaming/Kingsoft/office6/wppai/generateppt/028ef784-5352-46f3-bd5f-970085ba6692.jpg028ef784-5352-46f3-bd5f-970085ba6692"/>
          <p:cNvPicPr>
            <a:picLocks noChangeAspect="1"/>
          </p:cNvPicPr>
          <p:nvPr>
            <p:custDataLst>
              <p:tags r:id="rId3"/>
            </p:custDataLst>
          </p:nvPr>
        </p:nvPicPr>
        <p:blipFill rotWithShape="1">
          <a:blip r:embed="rId22"/>
          <a:srcRect t="450" b="451"/>
          <a:stretch>
            <a:fillRect/>
          </a:stretch>
        </p:blipFill>
        <p:spPr>
          <a:xfrm>
            <a:off x="4991790" y="1"/>
            <a:ext cx="4152209" cy="5143499"/>
          </a:xfrm>
          <a:custGeom>
            <a:avLst/>
            <a:gdLst>
              <a:gd name="connsiteX0" fmla="*/ 3428998 w 5536279"/>
              <a:gd name="connsiteY0" fmla="*/ 0 h 6857999"/>
              <a:gd name="connsiteX1" fmla="*/ 5536279 w 5536279"/>
              <a:gd name="connsiteY1" fmla="*/ 0 h 6857999"/>
              <a:gd name="connsiteX2" fmla="*/ 5536279 w 5536279"/>
              <a:gd name="connsiteY2" fmla="*/ 2704204 h 6857999"/>
              <a:gd name="connsiteX3" fmla="*/ 4811483 w 5536279"/>
              <a:gd name="connsiteY3" fmla="*/ 3429000 h 6857999"/>
              <a:gd name="connsiteX4" fmla="*/ 5536279 w 5536279"/>
              <a:gd name="connsiteY4" fmla="*/ 4153796 h 6857999"/>
              <a:gd name="connsiteX5" fmla="*/ 5536279 w 5536279"/>
              <a:gd name="connsiteY5" fmla="*/ 6857999 h 6857999"/>
              <a:gd name="connsiteX6" fmla="*/ 3428999 w 5536279"/>
              <a:gd name="connsiteY6" fmla="*/ 6857999 h 6857999"/>
              <a:gd name="connsiteX7" fmla="*/ 0 w 5536279"/>
              <a:gd name="connsiteY7" fmla="*/ 34290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6279" h="6857999">
                <a:moveTo>
                  <a:pt x="3428998" y="0"/>
                </a:moveTo>
                <a:lnTo>
                  <a:pt x="5536279" y="0"/>
                </a:lnTo>
                <a:lnTo>
                  <a:pt x="5536279" y="2704204"/>
                </a:lnTo>
                <a:lnTo>
                  <a:pt x="4811483" y="3429000"/>
                </a:lnTo>
                <a:lnTo>
                  <a:pt x="5536279" y="4153796"/>
                </a:lnTo>
                <a:lnTo>
                  <a:pt x="5536279" y="6857999"/>
                </a:lnTo>
                <a:lnTo>
                  <a:pt x="3428999" y="6857999"/>
                </a:lnTo>
                <a:lnTo>
                  <a:pt x="0" y="3429000"/>
                </a:lnTo>
                <a:close/>
              </a:path>
            </a:pathLst>
          </a:custGeom>
          <a:solidFill>
            <a:schemeClr val="accent1">
              <a:alpha val="0"/>
            </a:schemeClr>
          </a:solidFill>
          <a:ln w="9525">
            <a:solidFill>
              <a:schemeClr val="accent1">
                <a:alpha val="10000"/>
              </a:schemeClr>
            </a:solidFill>
          </a:ln>
        </p:spPr>
      </p:pic>
      <p:sp>
        <p:nvSpPr>
          <p:cNvPr id="6" name="边界"/>
          <p:cNvSpPr/>
          <p:nvPr>
            <p:custDataLst>
              <p:tags r:id="rId4"/>
            </p:custDataLst>
          </p:nvPr>
        </p:nvSpPr>
        <p:spPr>
          <a:xfrm>
            <a:off x="476965" y="1260158"/>
            <a:ext cx="3895726" cy="3437573"/>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3" name="正文"/>
          <p:cNvSpPr txBox="1"/>
          <p:nvPr>
            <p:custDataLst>
              <p:tags r:id="rId5"/>
            </p:custDataLst>
          </p:nvPr>
        </p:nvSpPr>
        <p:spPr>
          <a:xfrm>
            <a:off x="476965" y="2018972"/>
            <a:ext cx="1719026" cy="914873"/>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900" kern="0" dirty="0">
                <a:ln>
                  <a:noFill/>
                  <a:prstDash val="sysDot"/>
                </a:ln>
                <a:solidFill>
                  <a:schemeClr val="tx1">
                    <a:lumMod val="85000"/>
                    <a:lumOff val="15000"/>
                  </a:schemeClr>
                </a:solidFill>
                <a:latin typeface="+mn-ea"/>
                <a:sym typeface="+mn-ea"/>
              </a:rPr>
              <a:t>采用 </a:t>
            </a:r>
            <a:r>
              <a:rPr lang="en-US" altLang="zh-CN" sz="900" kern="0" dirty="0" err="1">
                <a:ln>
                  <a:noFill/>
                  <a:prstDash val="sysDot"/>
                </a:ln>
                <a:solidFill>
                  <a:schemeClr val="tx1">
                    <a:lumMod val="85000"/>
                    <a:lumOff val="15000"/>
                  </a:schemeClr>
                </a:solidFill>
                <a:latin typeface="+mn-ea"/>
                <a:sym typeface="+mn-ea"/>
              </a:rPr>
              <a:t>GroundingDINO</a:t>
            </a:r>
            <a:r>
              <a:rPr lang="en-US" altLang="zh-CN" sz="900" kern="0" dirty="0">
                <a:ln>
                  <a:noFill/>
                  <a:prstDash val="sysDot"/>
                </a:ln>
                <a:solidFill>
                  <a:schemeClr val="tx1">
                    <a:lumMod val="85000"/>
                    <a:lumOff val="15000"/>
                  </a:schemeClr>
                </a:solidFill>
                <a:latin typeface="+mn-ea"/>
                <a:sym typeface="+mn-ea"/>
              </a:rPr>
              <a:t> </a:t>
            </a:r>
            <a:r>
              <a:rPr lang="zh-CN" altLang="en-US" sz="900" kern="0" dirty="0">
                <a:ln>
                  <a:noFill/>
                  <a:prstDash val="sysDot"/>
                </a:ln>
                <a:solidFill>
                  <a:schemeClr val="tx1">
                    <a:lumMod val="85000"/>
                    <a:lumOff val="15000"/>
                  </a:schemeClr>
                </a:solidFill>
                <a:latin typeface="+mn-ea"/>
                <a:sym typeface="+mn-ea"/>
              </a:rPr>
              <a:t>模型进行</a:t>
            </a:r>
            <a:r>
              <a:rPr lang="zh-CN" altLang="en-US" sz="900" dirty="0">
                <a:ln>
                  <a:noFill/>
                  <a:prstDash val="sysDot"/>
                </a:ln>
                <a:solidFill>
                  <a:schemeClr val="tx1">
                    <a:lumMod val="85000"/>
                    <a:lumOff val="15000"/>
                  </a:schemeClr>
                </a:solidFill>
                <a:latin typeface="+mn-ea"/>
                <a:sym typeface="+mn-ea"/>
              </a:rPr>
              <a:t>图片裁剪</a:t>
            </a:r>
            <a:r>
              <a:rPr lang="zh-CN" altLang="en-US" sz="900" kern="0" dirty="0">
                <a:ln>
                  <a:noFill/>
                  <a:prstDash val="sysDot"/>
                </a:ln>
                <a:solidFill>
                  <a:schemeClr val="tx1">
                    <a:lumMod val="85000"/>
                    <a:lumOff val="15000"/>
                  </a:schemeClr>
                </a:solidFill>
                <a:latin typeface="+mn-ea"/>
                <a:sym typeface="+mn-ea"/>
              </a:rPr>
              <a:t>，在</a:t>
            </a:r>
            <a:r>
              <a:rPr lang="en-US" altLang="zh-CN" sz="900" kern="0" dirty="0">
                <a:ln>
                  <a:noFill/>
                  <a:prstDash val="sysDot"/>
                </a:ln>
                <a:solidFill>
                  <a:schemeClr val="tx1">
                    <a:lumMod val="85000"/>
                    <a:lumOff val="15000"/>
                  </a:schemeClr>
                </a:solidFill>
                <a:latin typeface="+mn-ea"/>
                <a:sym typeface="+mn-ea"/>
              </a:rPr>
              <a:t>COCO</a:t>
            </a:r>
            <a:r>
              <a:rPr lang="zh-CN" altLang="en-US" sz="900" kern="0" dirty="0">
                <a:ln>
                  <a:noFill/>
                  <a:prstDash val="sysDot"/>
                </a:ln>
                <a:solidFill>
                  <a:schemeClr val="tx1">
                    <a:lumMod val="85000"/>
                    <a:lumOff val="15000"/>
                  </a:schemeClr>
                </a:solidFill>
                <a:latin typeface="+mn-ea"/>
                <a:sym typeface="+mn-ea"/>
              </a:rPr>
              <a:t>数据集上</a:t>
            </a:r>
            <a:r>
              <a:rPr lang="en-US" altLang="zh-CN" sz="900" kern="0" dirty="0">
                <a:ln>
                  <a:noFill/>
                  <a:prstDash val="sysDot"/>
                </a:ln>
                <a:solidFill>
                  <a:schemeClr val="tx1">
                    <a:lumMod val="85000"/>
                    <a:lumOff val="15000"/>
                  </a:schemeClr>
                </a:solidFill>
                <a:latin typeface="+mn-ea"/>
                <a:sym typeface="+mn-ea"/>
              </a:rPr>
              <a:t>AP</a:t>
            </a:r>
            <a:r>
              <a:rPr lang="zh-CN" altLang="en-US" sz="900" kern="0" dirty="0">
                <a:ln>
                  <a:noFill/>
                  <a:prstDash val="sysDot"/>
                </a:ln>
                <a:solidFill>
                  <a:schemeClr val="tx1">
                    <a:lumMod val="85000"/>
                    <a:lumOff val="15000"/>
                  </a:schemeClr>
                </a:solidFill>
                <a:latin typeface="+mn-ea"/>
                <a:sym typeface="+mn-ea"/>
              </a:rPr>
              <a:t>达到</a:t>
            </a:r>
            <a:r>
              <a:rPr lang="en-US" altLang="zh-CN" sz="900" kern="0" dirty="0">
                <a:ln>
                  <a:noFill/>
                  <a:prstDash val="sysDot"/>
                </a:ln>
                <a:solidFill>
                  <a:schemeClr val="tx1">
                    <a:lumMod val="85000"/>
                    <a:lumOff val="15000"/>
                  </a:schemeClr>
                </a:solidFill>
                <a:latin typeface="+mn-ea"/>
                <a:sym typeface="+mn-ea"/>
              </a:rPr>
              <a:t>60.2</a:t>
            </a:r>
            <a:r>
              <a:rPr lang="zh-CN" altLang="en-US" sz="900" kern="0" dirty="0">
                <a:ln>
                  <a:noFill/>
                  <a:prstDash val="sysDot"/>
                </a:ln>
                <a:solidFill>
                  <a:schemeClr val="tx1">
                    <a:lumMod val="85000"/>
                    <a:lumOff val="15000"/>
                  </a:schemeClr>
                </a:solidFill>
                <a:latin typeface="+mn-ea"/>
                <a:sym typeface="+mn-ea"/>
              </a:rPr>
              <a:t>，能有效识别并裁剪图片中的物体。</a:t>
            </a:r>
          </a:p>
        </p:txBody>
      </p:sp>
      <p:sp>
        <p:nvSpPr>
          <p:cNvPr id="14" name="标题"/>
          <p:cNvSpPr txBox="1"/>
          <p:nvPr>
            <p:custDataLst>
              <p:tags r:id="rId6"/>
            </p:custDataLst>
          </p:nvPr>
        </p:nvSpPr>
        <p:spPr>
          <a:xfrm>
            <a:off x="476965" y="1772715"/>
            <a:ext cx="1719026" cy="216668"/>
          </a:xfrm>
          <a:prstGeom prst="rect">
            <a:avLst/>
          </a:prstGeom>
          <a:noFill/>
        </p:spPr>
        <p:txBody>
          <a:bodyPr wrap="square" lIns="0" tIns="0" rIns="0" bIns="0" rtlCol="0" anchor="b" anchorCtr="0">
            <a:noAutofit/>
          </a:bodyPr>
          <a:lstStyle/>
          <a:p>
            <a:pPr indent="0" algn="l" fontAlgn="auto">
              <a:lnSpc>
                <a:spcPct val="120000"/>
              </a:lnSpc>
            </a:pPr>
            <a:r>
              <a:rPr lang="zh-CN" altLang="en-US" sz="1200" b="1" dirty="0">
                <a:solidFill>
                  <a:schemeClr val="tx1">
                    <a:lumMod val="85000"/>
                    <a:lumOff val="15000"/>
                  </a:schemeClr>
                </a:solidFill>
                <a:latin typeface="+mn-ea"/>
                <a:sym typeface="+mn-ea"/>
              </a:rPr>
              <a:t>裁剪</a:t>
            </a:r>
            <a:r>
              <a:rPr lang="zh-CN" altLang="en-US" sz="1200" b="1" dirty="0">
                <a:solidFill>
                  <a:schemeClr val="tx1">
                    <a:lumMod val="85000"/>
                    <a:lumOff val="15000"/>
                  </a:schemeClr>
                </a:solidFill>
                <a:uFillTx/>
                <a:latin typeface="+mn-ea"/>
                <a:sym typeface="+mn-ea"/>
              </a:rPr>
              <a:t>模型</a:t>
            </a:r>
          </a:p>
        </p:txBody>
      </p:sp>
      <p:sp>
        <p:nvSpPr>
          <p:cNvPr id="27" name="正文"/>
          <p:cNvSpPr txBox="1"/>
          <p:nvPr>
            <p:custDataLst>
              <p:tags r:id="rId7"/>
            </p:custDataLst>
          </p:nvPr>
        </p:nvSpPr>
        <p:spPr>
          <a:xfrm>
            <a:off x="2653188" y="2018972"/>
            <a:ext cx="1719026" cy="914873"/>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900" kern="0" dirty="0">
                <a:ln>
                  <a:noFill/>
                  <a:prstDash val="sysDot"/>
                </a:ln>
                <a:solidFill>
                  <a:schemeClr val="tx1">
                    <a:lumMod val="85000"/>
                    <a:lumOff val="15000"/>
                  </a:schemeClr>
                </a:solidFill>
                <a:latin typeface="+mn-ea"/>
                <a:sym typeface="+mn-ea"/>
              </a:rPr>
              <a:t>运用 </a:t>
            </a:r>
            <a:r>
              <a:rPr lang="en-US" altLang="zh-CN" sz="900" kern="0" dirty="0">
                <a:ln>
                  <a:noFill/>
                  <a:prstDash val="sysDot"/>
                </a:ln>
                <a:solidFill>
                  <a:schemeClr val="tx1">
                    <a:lumMod val="85000"/>
                    <a:lumOff val="15000"/>
                  </a:schemeClr>
                </a:solidFill>
                <a:latin typeface="+mn-ea"/>
                <a:sym typeface="+mn-ea"/>
              </a:rPr>
              <a:t>Llama-3.2-11B-Vision-Instruct </a:t>
            </a:r>
            <a:r>
              <a:rPr lang="zh-CN" altLang="en-US" sz="900" kern="0" dirty="0">
                <a:ln>
                  <a:noFill/>
                  <a:prstDash val="sysDot"/>
                </a:ln>
                <a:solidFill>
                  <a:schemeClr val="tx1">
                    <a:lumMod val="85000"/>
                    <a:lumOff val="15000"/>
                  </a:schemeClr>
                </a:solidFill>
                <a:latin typeface="+mn-ea"/>
                <a:sym typeface="+mn-ea"/>
              </a:rPr>
              <a:t>模型实现视觉理解，可深入分析图像内容，为后续处理提供基础。</a:t>
            </a:r>
          </a:p>
        </p:txBody>
      </p:sp>
      <p:sp>
        <p:nvSpPr>
          <p:cNvPr id="28" name="标题"/>
          <p:cNvSpPr txBox="1"/>
          <p:nvPr>
            <p:custDataLst>
              <p:tags r:id="rId8"/>
            </p:custDataLst>
          </p:nvPr>
        </p:nvSpPr>
        <p:spPr>
          <a:xfrm>
            <a:off x="2653188" y="1772715"/>
            <a:ext cx="1719026" cy="216668"/>
          </a:xfrm>
          <a:prstGeom prst="rect">
            <a:avLst/>
          </a:prstGeom>
          <a:noFill/>
        </p:spPr>
        <p:txBody>
          <a:bodyPr wrap="square" lIns="0" tIns="0" rIns="0" bIns="0" rtlCol="0" anchor="b" anchorCtr="0">
            <a:noAutofit/>
          </a:bodyPr>
          <a:lstStyle/>
          <a:p>
            <a:pPr indent="0" algn="l" fontAlgn="auto">
              <a:lnSpc>
                <a:spcPct val="120000"/>
              </a:lnSpc>
            </a:pPr>
            <a:r>
              <a:rPr lang="zh-CN" altLang="en-US" sz="1200" b="1" dirty="0">
                <a:solidFill>
                  <a:schemeClr val="tx1">
                    <a:lumMod val="85000"/>
                    <a:lumOff val="15000"/>
                  </a:schemeClr>
                </a:solidFill>
                <a:uFillTx/>
                <a:latin typeface="+mn-ea"/>
                <a:sym typeface="+mn-ea"/>
              </a:rPr>
              <a:t>视觉理解模型</a:t>
            </a:r>
          </a:p>
        </p:txBody>
      </p:sp>
      <p:sp>
        <p:nvSpPr>
          <p:cNvPr id="15" name="圆角矩形 14"/>
          <p:cNvSpPr/>
          <p:nvPr>
            <p:custDataLst>
              <p:tags r:id="rId9"/>
            </p:custDataLst>
          </p:nvPr>
        </p:nvSpPr>
        <p:spPr>
          <a:xfrm>
            <a:off x="477442" y="1359424"/>
            <a:ext cx="352205" cy="352205"/>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1500" b="1">
              <a:latin typeface="+mn-ea"/>
              <a:cs typeface="微软雅黑" panose="020B0503020204020204" charset="-122"/>
              <a:sym typeface="+mn-ea"/>
            </a:endParaRPr>
          </a:p>
        </p:txBody>
      </p:sp>
      <p:pic>
        <p:nvPicPr>
          <p:cNvPr id="590" name="图片 589" descr="32313538333935363b32313538333934333bb6d4bbb0"/>
          <p:cNvPicPr>
            <a:picLocks noChangeAspect="1"/>
          </p:cNvPicPr>
          <p:nvPr>
            <p:custDataLst>
              <p:tags r:id="rId10"/>
            </p:custDataLst>
          </p:nvPr>
        </p:nvPicPr>
        <p:blipFill>
          <a:blip r:embed="rId23">
            <a:extLst>
              <a:ext uri="{96DAC541-7B7A-43D3-8B79-37D633B846F1}">
                <asvg:svgBlip xmlns:asvg="http://schemas.microsoft.com/office/drawing/2016/SVG/main" r:embed="rId24"/>
              </a:ext>
            </a:extLst>
          </a:blip>
          <a:stretch>
            <a:fillRect/>
          </a:stretch>
        </p:blipFill>
        <p:spPr>
          <a:xfrm>
            <a:off x="553801" y="1435783"/>
            <a:ext cx="199487" cy="199487"/>
          </a:xfrm>
          <a:prstGeom prst="rect">
            <a:avLst/>
          </a:prstGeom>
        </p:spPr>
      </p:pic>
      <p:sp>
        <p:nvSpPr>
          <p:cNvPr id="29" name="圆角矩形 28"/>
          <p:cNvSpPr/>
          <p:nvPr>
            <p:custDataLst>
              <p:tags r:id="rId11"/>
            </p:custDataLst>
          </p:nvPr>
        </p:nvSpPr>
        <p:spPr>
          <a:xfrm>
            <a:off x="2653665" y="1359424"/>
            <a:ext cx="352205" cy="352205"/>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1500" b="1">
              <a:latin typeface="+mn-ea"/>
              <a:cs typeface="微软雅黑" panose="020B0503020204020204" charset="-122"/>
              <a:sym typeface="+mn-ea"/>
            </a:endParaRPr>
          </a:p>
        </p:txBody>
      </p:sp>
      <p:pic>
        <p:nvPicPr>
          <p:cNvPr id="592" name="图片 591" descr="32313538333935363b32313538333934373bcec4bcfebcd0"/>
          <p:cNvPicPr>
            <a:picLocks noChangeAspect="1"/>
          </p:cNvPicPr>
          <p:nvPr>
            <p:custDataLst>
              <p:tags r:id="rId12"/>
            </p:custDataLst>
          </p:nvPr>
        </p:nvPicPr>
        <p:blipFill>
          <a:blip r:embed="rId25">
            <a:extLst>
              <a:ext uri="{96DAC541-7B7A-43D3-8B79-37D633B846F1}">
                <asvg:svgBlip xmlns:asvg="http://schemas.microsoft.com/office/drawing/2016/SVG/main" r:embed="rId26"/>
              </a:ext>
            </a:extLst>
          </a:blip>
          <a:stretch>
            <a:fillRect/>
          </a:stretch>
        </p:blipFill>
        <p:spPr>
          <a:xfrm>
            <a:off x="2730024" y="1435783"/>
            <a:ext cx="199487" cy="199487"/>
          </a:xfrm>
          <a:prstGeom prst="rect">
            <a:avLst/>
          </a:prstGeom>
        </p:spPr>
      </p:pic>
      <p:sp>
        <p:nvSpPr>
          <p:cNvPr id="16" name="正文"/>
          <p:cNvSpPr txBox="1"/>
          <p:nvPr>
            <p:custDataLst>
              <p:tags r:id="rId13"/>
            </p:custDataLst>
          </p:nvPr>
        </p:nvSpPr>
        <p:spPr>
          <a:xfrm>
            <a:off x="476965" y="3773791"/>
            <a:ext cx="1719026" cy="914873"/>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900" kern="0" dirty="0">
                <a:ln>
                  <a:noFill/>
                  <a:prstDash val="sysDot"/>
                </a:ln>
                <a:solidFill>
                  <a:schemeClr val="tx1">
                    <a:lumMod val="85000"/>
                    <a:lumOff val="15000"/>
                  </a:schemeClr>
                </a:solidFill>
                <a:latin typeface="+mn-ea"/>
                <a:sym typeface="+mn-ea"/>
              </a:rPr>
              <a:t>借助</a:t>
            </a:r>
            <a:r>
              <a:rPr lang="en-US" altLang="zh-CN" sz="900" kern="0" dirty="0">
                <a:ln>
                  <a:noFill/>
                  <a:prstDash val="sysDot"/>
                </a:ln>
                <a:solidFill>
                  <a:schemeClr val="tx1">
                    <a:lumMod val="85000"/>
                    <a:lumOff val="15000"/>
                  </a:schemeClr>
                </a:solidFill>
                <a:latin typeface="+mn-ea"/>
                <a:sym typeface="+mn-ea"/>
              </a:rPr>
              <a:t>Qwen2.5-3B-Instruct</a:t>
            </a:r>
            <a:r>
              <a:rPr lang="zh-CN" altLang="en-US" sz="900" kern="0" dirty="0">
                <a:ln>
                  <a:noFill/>
                  <a:prstDash val="sysDot"/>
                </a:ln>
                <a:solidFill>
                  <a:schemeClr val="tx1">
                    <a:lumMod val="85000"/>
                    <a:lumOff val="15000"/>
                  </a:schemeClr>
                </a:solidFill>
                <a:latin typeface="+mn-ea"/>
                <a:sym typeface="+mn-ea"/>
              </a:rPr>
              <a:t>模型进行对象提取，能根据用户和相关信息生成合适的文本内容。</a:t>
            </a:r>
          </a:p>
        </p:txBody>
      </p:sp>
      <p:sp>
        <p:nvSpPr>
          <p:cNvPr id="17" name="标题"/>
          <p:cNvSpPr txBox="1"/>
          <p:nvPr>
            <p:custDataLst>
              <p:tags r:id="rId14"/>
            </p:custDataLst>
          </p:nvPr>
        </p:nvSpPr>
        <p:spPr>
          <a:xfrm>
            <a:off x="476965" y="3527534"/>
            <a:ext cx="1719026" cy="216668"/>
          </a:xfrm>
          <a:prstGeom prst="rect">
            <a:avLst/>
          </a:prstGeom>
          <a:noFill/>
        </p:spPr>
        <p:txBody>
          <a:bodyPr wrap="square" lIns="0" tIns="0" rIns="0" bIns="0" rtlCol="0" anchor="b" anchorCtr="0">
            <a:noAutofit/>
          </a:bodyPr>
          <a:lstStyle/>
          <a:p>
            <a:pPr indent="0" algn="l" fontAlgn="auto">
              <a:lnSpc>
                <a:spcPct val="120000"/>
              </a:lnSpc>
            </a:pPr>
            <a:r>
              <a:rPr lang="zh-CN" altLang="en-US" sz="1200" b="1" dirty="0">
                <a:solidFill>
                  <a:schemeClr val="tx1">
                    <a:lumMod val="85000"/>
                    <a:lumOff val="15000"/>
                  </a:schemeClr>
                </a:solidFill>
                <a:uFillTx/>
                <a:latin typeface="+mn-ea"/>
                <a:sym typeface="+mn-ea"/>
              </a:rPr>
              <a:t>文本</a:t>
            </a:r>
            <a:r>
              <a:rPr lang="zh-CN" altLang="en-US" sz="1200" b="1" dirty="0">
                <a:solidFill>
                  <a:schemeClr val="tx1">
                    <a:lumMod val="85000"/>
                    <a:lumOff val="15000"/>
                  </a:schemeClr>
                </a:solidFill>
                <a:latin typeface="+mn-ea"/>
                <a:sym typeface="+mn-ea"/>
              </a:rPr>
              <a:t>提取</a:t>
            </a:r>
            <a:r>
              <a:rPr lang="zh-CN" altLang="en-US" sz="1200" b="1" dirty="0">
                <a:solidFill>
                  <a:schemeClr val="tx1">
                    <a:lumMod val="85000"/>
                    <a:lumOff val="15000"/>
                  </a:schemeClr>
                </a:solidFill>
                <a:uFillTx/>
                <a:latin typeface="+mn-ea"/>
                <a:sym typeface="+mn-ea"/>
              </a:rPr>
              <a:t>模型</a:t>
            </a:r>
          </a:p>
        </p:txBody>
      </p:sp>
      <p:sp>
        <p:nvSpPr>
          <p:cNvPr id="18" name="正文"/>
          <p:cNvSpPr txBox="1"/>
          <p:nvPr>
            <p:custDataLst>
              <p:tags r:id="rId15"/>
            </p:custDataLst>
          </p:nvPr>
        </p:nvSpPr>
        <p:spPr>
          <a:xfrm>
            <a:off x="2653188" y="3773791"/>
            <a:ext cx="1719026" cy="914873"/>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900" kern="0" dirty="0">
                <a:ln>
                  <a:noFill/>
                  <a:prstDash val="sysDot"/>
                </a:ln>
                <a:solidFill>
                  <a:schemeClr val="tx1">
                    <a:lumMod val="85000"/>
                    <a:lumOff val="15000"/>
                  </a:schemeClr>
                </a:solidFill>
                <a:latin typeface="+mn-ea"/>
                <a:sym typeface="+mn-ea"/>
              </a:rPr>
              <a:t>应用 </a:t>
            </a:r>
            <a:r>
              <a:rPr lang="en-US" altLang="zh-CN" sz="900" kern="0" dirty="0">
                <a:ln>
                  <a:noFill/>
                  <a:prstDash val="sysDot"/>
                </a:ln>
                <a:solidFill>
                  <a:schemeClr val="tx1">
                    <a:lumMod val="85000"/>
                    <a:lumOff val="15000"/>
                  </a:schemeClr>
                </a:solidFill>
                <a:latin typeface="+mn-ea"/>
                <a:sym typeface="+mn-ea"/>
              </a:rPr>
              <a:t>all-MiniLM-L6-v2 </a:t>
            </a:r>
            <a:r>
              <a:rPr lang="zh-CN" altLang="en-US" sz="900" kern="0" dirty="0">
                <a:ln>
                  <a:noFill/>
                  <a:prstDash val="sysDot"/>
                </a:ln>
                <a:solidFill>
                  <a:schemeClr val="tx1">
                    <a:lumMod val="85000"/>
                    <a:lumOff val="15000"/>
                  </a:schemeClr>
                </a:solidFill>
                <a:latin typeface="+mn-ea"/>
                <a:sym typeface="+mn-ea"/>
              </a:rPr>
              <a:t>来对数据和图片描述进行语义对比，找出正确的数据</a:t>
            </a:r>
          </a:p>
        </p:txBody>
      </p:sp>
      <p:sp>
        <p:nvSpPr>
          <p:cNvPr id="19" name="标题"/>
          <p:cNvSpPr txBox="1"/>
          <p:nvPr>
            <p:custDataLst>
              <p:tags r:id="rId16"/>
            </p:custDataLst>
          </p:nvPr>
        </p:nvSpPr>
        <p:spPr>
          <a:xfrm>
            <a:off x="2653188" y="3527534"/>
            <a:ext cx="1719026" cy="216668"/>
          </a:xfrm>
          <a:prstGeom prst="rect">
            <a:avLst/>
          </a:prstGeom>
          <a:noFill/>
        </p:spPr>
        <p:txBody>
          <a:bodyPr wrap="square" lIns="0" tIns="0" rIns="0" bIns="0" rtlCol="0" anchor="b" anchorCtr="0">
            <a:noAutofit/>
          </a:bodyPr>
          <a:lstStyle/>
          <a:p>
            <a:pPr>
              <a:lnSpc>
                <a:spcPct val="120000"/>
              </a:lnSpc>
            </a:pPr>
            <a:r>
              <a:rPr lang="zh-CN" altLang="en-US" sz="1200" b="1" dirty="0"/>
              <a:t>语义对比模型</a:t>
            </a:r>
            <a:endParaRPr lang="zh-CN" altLang="en-US" sz="1200" b="1" dirty="0">
              <a:solidFill>
                <a:schemeClr val="tx1">
                  <a:lumMod val="85000"/>
                  <a:lumOff val="15000"/>
                </a:schemeClr>
              </a:solidFill>
              <a:uFillTx/>
              <a:latin typeface="+mn-ea"/>
              <a:sym typeface="+mn-ea"/>
            </a:endParaRPr>
          </a:p>
        </p:txBody>
      </p:sp>
      <p:sp>
        <p:nvSpPr>
          <p:cNvPr id="20" name="圆角矩形 19"/>
          <p:cNvSpPr/>
          <p:nvPr>
            <p:custDataLst>
              <p:tags r:id="rId17"/>
            </p:custDataLst>
          </p:nvPr>
        </p:nvSpPr>
        <p:spPr>
          <a:xfrm>
            <a:off x="477442" y="3114242"/>
            <a:ext cx="352205" cy="352205"/>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1500" b="1">
              <a:latin typeface="+mn-ea"/>
              <a:cs typeface="微软雅黑" panose="020B0503020204020204" charset="-122"/>
              <a:sym typeface="+mn-ea"/>
            </a:endParaRPr>
          </a:p>
        </p:txBody>
      </p:sp>
      <p:sp>
        <p:nvSpPr>
          <p:cNvPr id="22" name="圆角矩形 21"/>
          <p:cNvSpPr/>
          <p:nvPr>
            <p:custDataLst>
              <p:tags r:id="rId18"/>
            </p:custDataLst>
          </p:nvPr>
        </p:nvSpPr>
        <p:spPr>
          <a:xfrm>
            <a:off x="2653665" y="3114242"/>
            <a:ext cx="352205" cy="352205"/>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1500" b="1">
              <a:latin typeface="+mn-ea"/>
              <a:cs typeface="微软雅黑" panose="020B0503020204020204" charset="-122"/>
              <a:sym typeface="+mn-ea"/>
            </a:endParaRPr>
          </a:p>
        </p:txBody>
      </p:sp>
      <p:pic>
        <p:nvPicPr>
          <p:cNvPr id="591" name="图片 590" descr="32313538333935363b32313538333935323bd3cabcfe"/>
          <p:cNvPicPr>
            <a:picLocks noChangeAspect="1"/>
          </p:cNvPicPr>
          <p:nvPr>
            <p:custDataLst>
              <p:tags r:id="rId19"/>
            </p:custDataLst>
          </p:nvPr>
        </p:nvPicPr>
        <p:blipFill>
          <a:blip r:embed="rId27">
            <a:extLst>
              <a:ext uri="{96DAC541-7B7A-43D3-8B79-37D633B846F1}">
                <asvg:svgBlip xmlns:asvg="http://schemas.microsoft.com/office/drawing/2016/SVG/main" r:embed="rId28"/>
              </a:ext>
            </a:extLst>
          </a:blip>
          <a:stretch>
            <a:fillRect/>
          </a:stretch>
        </p:blipFill>
        <p:spPr>
          <a:xfrm>
            <a:off x="553324" y="3190124"/>
            <a:ext cx="200216" cy="200216"/>
          </a:xfrm>
          <a:prstGeom prst="rect">
            <a:avLst/>
          </a:prstGeom>
        </p:spPr>
      </p:pic>
      <p:pic>
        <p:nvPicPr>
          <p:cNvPr id="593" name="图片 592" descr="32313538333935363b32313538333934313bb8f6c8cbd0c5cfa2"/>
          <p:cNvPicPr>
            <a:picLocks noChangeAspect="1"/>
          </p:cNvPicPr>
          <p:nvPr>
            <p:custDataLst>
              <p:tags r:id="rId20"/>
            </p:custDataLst>
          </p:nvPr>
        </p:nvPicPr>
        <p:blipFill>
          <a:blip r:embed="rId29">
            <a:extLst>
              <a:ext uri="{96DAC541-7B7A-43D3-8B79-37D633B846F1}">
                <asvg:svgBlip xmlns:asvg="http://schemas.microsoft.com/office/drawing/2016/SVG/main" r:embed="rId30"/>
              </a:ext>
            </a:extLst>
          </a:blip>
          <a:stretch>
            <a:fillRect/>
          </a:stretch>
        </p:blipFill>
        <p:spPr>
          <a:xfrm>
            <a:off x="2729547" y="3190124"/>
            <a:ext cx="200216" cy="200216"/>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任意多边形 13"/>
          <p:cNvSpPr/>
          <p:nvPr>
            <p:custDataLst>
              <p:tags r:id="rId2"/>
            </p:custDataLst>
          </p:nvPr>
        </p:nvSpPr>
        <p:spPr>
          <a:xfrm>
            <a:off x="6424295" y="2085022"/>
            <a:ext cx="1822450" cy="2690495"/>
          </a:xfrm>
          <a:custGeom>
            <a:avLst/>
            <a:gdLst>
              <a:gd name="adj" fmla="val 272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923" h="5431">
                <a:moveTo>
                  <a:pt x="1159" y="0"/>
                </a:moveTo>
                <a:lnTo>
                  <a:pt x="1607" y="630"/>
                </a:lnTo>
                <a:lnTo>
                  <a:pt x="3816" y="630"/>
                </a:lnTo>
                <a:cubicBezTo>
                  <a:pt x="3875" y="630"/>
                  <a:pt x="3923" y="678"/>
                  <a:pt x="3923" y="737"/>
                </a:cubicBezTo>
                <a:lnTo>
                  <a:pt x="3923" y="5324"/>
                </a:lnTo>
                <a:cubicBezTo>
                  <a:pt x="3923" y="5383"/>
                  <a:pt x="3875" y="5431"/>
                  <a:pt x="3816" y="5431"/>
                </a:cubicBezTo>
                <a:lnTo>
                  <a:pt x="107" y="5431"/>
                </a:lnTo>
                <a:cubicBezTo>
                  <a:pt x="48" y="5431"/>
                  <a:pt x="0" y="5383"/>
                  <a:pt x="0" y="5324"/>
                </a:cubicBezTo>
                <a:lnTo>
                  <a:pt x="0" y="737"/>
                </a:lnTo>
                <a:cubicBezTo>
                  <a:pt x="0" y="678"/>
                  <a:pt x="48" y="630"/>
                  <a:pt x="107" y="630"/>
                </a:cubicBezTo>
                <a:lnTo>
                  <a:pt x="711" y="630"/>
                </a:lnTo>
                <a:lnTo>
                  <a:pt x="1159" y="0"/>
                </a:lnTo>
                <a:close/>
              </a:path>
            </a:pathLst>
          </a:custGeom>
          <a:solidFill>
            <a:schemeClr val="tx2">
              <a:lumMod val="75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olidFill>
                <a:schemeClr val="tx1"/>
              </a:solidFill>
              <a:sym typeface="+mn-ea"/>
            </a:endParaRPr>
          </a:p>
        </p:txBody>
      </p:sp>
      <p:sp>
        <p:nvSpPr>
          <p:cNvPr id="16" name="任意多边形 15"/>
          <p:cNvSpPr/>
          <p:nvPr>
            <p:custDataLst>
              <p:tags r:id="rId3"/>
            </p:custDataLst>
          </p:nvPr>
        </p:nvSpPr>
        <p:spPr>
          <a:xfrm>
            <a:off x="3491300" y="2056644"/>
            <a:ext cx="1877695" cy="2821305"/>
          </a:xfrm>
          <a:custGeom>
            <a:avLst/>
            <a:gdLst>
              <a:gd name="adj" fmla="val 272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923" h="5431">
                <a:moveTo>
                  <a:pt x="1159" y="0"/>
                </a:moveTo>
                <a:lnTo>
                  <a:pt x="1607" y="630"/>
                </a:lnTo>
                <a:lnTo>
                  <a:pt x="3816" y="630"/>
                </a:lnTo>
                <a:cubicBezTo>
                  <a:pt x="3875" y="630"/>
                  <a:pt x="3923" y="678"/>
                  <a:pt x="3923" y="737"/>
                </a:cubicBezTo>
                <a:lnTo>
                  <a:pt x="3923" y="5324"/>
                </a:lnTo>
                <a:cubicBezTo>
                  <a:pt x="3923" y="5383"/>
                  <a:pt x="3875" y="5431"/>
                  <a:pt x="3816" y="5431"/>
                </a:cubicBezTo>
                <a:lnTo>
                  <a:pt x="107" y="5431"/>
                </a:lnTo>
                <a:cubicBezTo>
                  <a:pt x="48" y="5431"/>
                  <a:pt x="0" y="5383"/>
                  <a:pt x="0" y="5324"/>
                </a:cubicBezTo>
                <a:lnTo>
                  <a:pt x="0" y="737"/>
                </a:lnTo>
                <a:cubicBezTo>
                  <a:pt x="0" y="678"/>
                  <a:pt x="48" y="630"/>
                  <a:pt x="107" y="630"/>
                </a:cubicBezTo>
                <a:lnTo>
                  <a:pt x="711" y="630"/>
                </a:lnTo>
                <a:lnTo>
                  <a:pt x="1159" y="0"/>
                </a:lnTo>
                <a:close/>
              </a:path>
            </a:pathLst>
          </a:custGeom>
          <a:solidFill>
            <a:schemeClr val="tx1">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17" name="任意多边形 16"/>
          <p:cNvSpPr/>
          <p:nvPr>
            <p:custDataLst>
              <p:tags r:id="rId4"/>
            </p:custDataLst>
          </p:nvPr>
        </p:nvSpPr>
        <p:spPr>
          <a:xfrm>
            <a:off x="464828" y="2085022"/>
            <a:ext cx="1847850" cy="2745105"/>
          </a:xfrm>
          <a:custGeom>
            <a:avLst/>
            <a:gdLst>
              <a:gd name="adj" fmla="val 272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923" h="5431">
                <a:moveTo>
                  <a:pt x="1159" y="0"/>
                </a:moveTo>
                <a:lnTo>
                  <a:pt x="1607" y="630"/>
                </a:lnTo>
                <a:lnTo>
                  <a:pt x="3816" y="630"/>
                </a:lnTo>
                <a:cubicBezTo>
                  <a:pt x="3875" y="630"/>
                  <a:pt x="3923" y="678"/>
                  <a:pt x="3923" y="737"/>
                </a:cubicBezTo>
                <a:lnTo>
                  <a:pt x="3923" y="5324"/>
                </a:lnTo>
                <a:cubicBezTo>
                  <a:pt x="3923" y="5383"/>
                  <a:pt x="3875" y="5431"/>
                  <a:pt x="3816" y="5431"/>
                </a:cubicBezTo>
                <a:lnTo>
                  <a:pt x="107" y="5431"/>
                </a:lnTo>
                <a:cubicBezTo>
                  <a:pt x="48" y="5431"/>
                  <a:pt x="0" y="5383"/>
                  <a:pt x="0" y="5324"/>
                </a:cubicBezTo>
                <a:lnTo>
                  <a:pt x="0" y="737"/>
                </a:lnTo>
                <a:cubicBezTo>
                  <a:pt x="0" y="678"/>
                  <a:pt x="48" y="630"/>
                  <a:pt x="107" y="630"/>
                </a:cubicBezTo>
                <a:lnTo>
                  <a:pt x="711" y="630"/>
                </a:lnTo>
                <a:lnTo>
                  <a:pt x="1159" y="0"/>
                </a:lnTo>
                <a:close/>
              </a:path>
            </a:pathLst>
          </a:custGeom>
          <a:solidFill>
            <a:schemeClr val="tx1">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pic>
        <p:nvPicPr>
          <p:cNvPr id="18" name="图片 17"/>
          <p:cNvPicPr>
            <a:picLocks noChangeAspect="1"/>
          </p:cNvPicPr>
          <p:nvPr>
            <p:custDataLst>
              <p:tags r:id="rId5"/>
            </p:custDataLst>
          </p:nvPr>
        </p:nvPicPr>
        <p:blipFill>
          <a:blip r:embed="rId24"/>
          <a:srcRect/>
          <a:stretch/>
        </p:blipFill>
        <p:spPr>
          <a:xfrm>
            <a:off x="6605965" y="1064091"/>
            <a:ext cx="717593" cy="717593"/>
          </a:xfrm>
          <a:custGeom>
            <a:avLst/>
            <a:gdLst/>
            <a:ahLst/>
            <a:cxnLst>
              <a:cxn ang="3">
                <a:pos x="hc" y="t"/>
              </a:cxn>
              <a:cxn ang="cd2">
                <a:pos x="l" y="vc"/>
              </a:cxn>
              <a:cxn ang="cd4">
                <a:pos x="hc" y="b"/>
              </a:cxn>
              <a:cxn ang="0">
                <a:pos x="r" y="vc"/>
              </a:cxn>
            </a:cxnLst>
            <a:rect l="l" t="t" r="r" b="b"/>
            <a:pathLst>
              <a:path w="1216" h="1216">
                <a:moveTo>
                  <a:pt x="608" y="0"/>
                </a:moveTo>
                <a:cubicBezTo>
                  <a:pt x="944" y="0"/>
                  <a:pt x="1216" y="272"/>
                  <a:pt x="1216" y="608"/>
                </a:cubicBezTo>
                <a:cubicBezTo>
                  <a:pt x="1216" y="944"/>
                  <a:pt x="944" y="1216"/>
                  <a:pt x="608" y="1216"/>
                </a:cubicBezTo>
                <a:cubicBezTo>
                  <a:pt x="272" y="1216"/>
                  <a:pt x="0" y="944"/>
                  <a:pt x="0" y="608"/>
                </a:cubicBezTo>
                <a:cubicBezTo>
                  <a:pt x="0" y="272"/>
                  <a:pt x="272" y="0"/>
                  <a:pt x="608" y="0"/>
                </a:cubicBezTo>
                <a:close/>
              </a:path>
            </a:pathLst>
          </a:custGeom>
          <a:solidFill>
            <a:schemeClr val="bg1">
              <a:lumMod val="65000"/>
            </a:schemeClr>
          </a:solidFill>
          <a:ln w="7620">
            <a:solidFill>
              <a:schemeClr val="bg1">
                <a:lumMod val="65000"/>
                <a:alpha val="10000"/>
              </a:schemeClr>
            </a:solidFill>
          </a:ln>
          <a:effectLst>
            <a:outerShdw blurRad="63500" dist="38100" dir="2700000" algn="tl" rotWithShape="0">
              <a:prstClr val="black">
                <a:alpha val="12000"/>
              </a:prstClr>
            </a:outerShdw>
          </a:effectLst>
        </p:spPr>
      </p:pic>
      <p:pic>
        <p:nvPicPr>
          <p:cNvPr id="20" name="图片 19" descr="C:/Users/15378/AppData/Roaming/Kingsoft/office6/wppai/generateppt/89404f65e0d7c02a20ab2a2ebc790d26.jpg89404f65e0d7c02a20ab2a2ebc790d26"/>
          <p:cNvPicPr>
            <a:picLocks noChangeAspect="1"/>
          </p:cNvPicPr>
          <p:nvPr>
            <p:custDataLst>
              <p:tags r:id="rId6"/>
            </p:custDataLst>
          </p:nvPr>
        </p:nvPicPr>
        <p:blipFill>
          <a:blip r:embed="rId25"/>
          <a:srcRect t="5559" b="5559"/>
          <a:stretch>
            <a:fillRect/>
          </a:stretch>
        </p:blipFill>
        <p:spPr>
          <a:xfrm>
            <a:off x="647126" y="1096655"/>
            <a:ext cx="717593" cy="717593"/>
          </a:xfrm>
          <a:custGeom>
            <a:avLst/>
            <a:gdLst/>
            <a:ahLst/>
            <a:cxnLst>
              <a:cxn ang="3">
                <a:pos x="hc" y="t"/>
              </a:cxn>
              <a:cxn ang="cd2">
                <a:pos x="l" y="vc"/>
              </a:cxn>
              <a:cxn ang="cd4">
                <a:pos x="hc" y="b"/>
              </a:cxn>
              <a:cxn ang="0">
                <a:pos x="r" y="vc"/>
              </a:cxn>
            </a:cxnLst>
            <a:rect l="l" t="t" r="r" b="b"/>
            <a:pathLst>
              <a:path w="1216" h="1216">
                <a:moveTo>
                  <a:pt x="608" y="0"/>
                </a:moveTo>
                <a:cubicBezTo>
                  <a:pt x="944" y="0"/>
                  <a:pt x="1216" y="272"/>
                  <a:pt x="1216" y="608"/>
                </a:cubicBezTo>
                <a:cubicBezTo>
                  <a:pt x="1216" y="944"/>
                  <a:pt x="944" y="1216"/>
                  <a:pt x="608" y="1216"/>
                </a:cubicBezTo>
                <a:cubicBezTo>
                  <a:pt x="272" y="1216"/>
                  <a:pt x="0" y="944"/>
                  <a:pt x="0" y="608"/>
                </a:cubicBezTo>
                <a:cubicBezTo>
                  <a:pt x="0" y="272"/>
                  <a:pt x="272" y="0"/>
                  <a:pt x="608" y="0"/>
                </a:cubicBezTo>
                <a:close/>
              </a:path>
            </a:pathLst>
          </a:custGeom>
          <a:solidFill>
            <a:schemeClr val="bg1">
              <a:lumMod val="65000"/>
            </a:schemeClr>
          </a:solidFill>
          <a:ln w="7620">
            <a:solidFill>
              <a:schemeClr val="bg1">
                <a:lumMod val="65000"/>
                <a:alpha val="10000"/>
              </a:schemeClr>
            </a:solidFill>
          </a:ln>
          <a:effectLst>
            <a:outerShdw blurRad="63500" dist="38100" dir="2700000" algn="tl" rotWithShape="0">
              <a:prstClr val="black">
                <a:alpha val="12000"/>
              </a:prstClr>
            </a:outerShdw>
          </a:effectLst>
        </p:spPr>
      </p:pic>
      <p:pic>
        <p:nvPicPr>
          <p:cNvPr id="21" name="图片 20"/>
          <p:cNvPicPr>
            <a:picLocks noChangeAspect="1"/>
          </p:cNvPicPr>
          <p:nvPr>
            <p:custDataLst>
              <p:tags r:id="rId7"/>
            </p:custDataLst>
          </p:nvPr>
        </p:nvPicPr>
        <p:blipFill>
          <a:blip r:embed="rId26"/>
          <a:srcRect/>
          <a:stretch/>
        </p:blipFill>
        <p:spPr>
          <a:xfrm>
            <a:off x="3696342" y="1093613"/>
            <a:ext cx="717593" cy="717593"/>
          </a:xfrm>
          <a:custGeom>
            <a:avLst/>
            <a:gdLst/>
            <a:ahLst/>
            <a:cxnLst>
              <a:cxn ang="3">
                <a:pos x="hc" y="t"/>
              </a:cxn>
              <a:cxn ang="cd2">
                <a:pos x="l" y="vc"/>
              </a:cxn>
              <a:cxn ang="cd4">
                <a:pos x="hc" y="b"/>
              </a:cxn>
              <a:cxn ang="0">
                <a:pos x="r" y="vc"/>
              </a:cxn>
            </a:cxnLst>
            <a:rect l="l" t="t" r="r" b="b"/>
            <a:pathLst>
              <a:path w="1216" h="1216">
                <a:moveTo>
                  <a:pt x="608" y="0"/>
                </a:moveTo>
                <a:cubicBezTo>
                  <a:pt x="944" y="0"/>
                  <a:pt x="1216" y="272"/>
                  <a:pt x="1216" y="608"/>
                </a:cubicBezTo>
                <a:cubicBezTo>
                  <a:pt x="1216" y="944"/>
                  <a:pt x="944" y="1216"/>
                  <a:pt x="608" y="1216"/>
                </a:cubicBezTo>
                <a:cubicBezTo>
                  <a:pt x="272" y="1216"/>
                  <a:pt x="0" y="944"/>
                  <a:pt x="0" y="608"/>
                </a:cubicBezTo>
                <a:cubicBezTo>
                  <a:pt x="0" y="272"/>
                  <a:pt x="272" y="0"/>
                  <a:pt x="608" y="0"/>
                </a:cubicBezTo>
                <a:close/>
              </a:path>
            </a:pathLst>
          </a:custGeom>
          <a:solidFill>
            <a:schemeClr val="bg1">
              <a:lumMod val="65000"/>
            </a:schemeClr>
          </a:solidFill>
          <a:ln w="7620">
            <a:solidFill>
              <a:schemeClr val="bg1">
                <a:lumMod val="65000"/>
                <a:alpha val="10000"/>
              </a:schemeClr>
            </a:solidFill>
          </a:ln>
          <a:effectLst>
            <a:outerShdw blurRad="63500" dist="38100" dir="2700000" algn="tl" rotWithShape="0">
              <a:prstClr val="black">
                <a:alpha val="12000"/>
              </a:prstClr>
            </a:outerShdw>
          </a:effectLst>
        </p:spPr>
      </p:pic>
      <p:cxnSp>
        <p:nvCxnSpPr>
          <p:cNvPr id="22" name="直接连接符 21"/>
          <p:cNvCxnSpPr>
            <a:cxnSpLocks/>
            <a:endCxn id="2" idx="2"/>
          </p:cNvCxnSpPr>
          <p:nvPr>
            <p:custDataLst>
              <p:tags r:id="rId8"/>
            </p:custDataLst>
          </p:nvPr>
        </p:nvCxnSpPr>
        <p:spPr>
          <a:xfrm>
            <a:off x="1005924" y="1962029"/>
            <a:ext cx="5913436" cy="4762"/>
          </a:xfrm>
          <a:prstGeom prst="line">
            <a:avLst/>
          </a:prstGeom>
          <a:ln w="19050">
            <a:solidFill>
              <a:schemeClr val="tx1">
                <a:alpha val="15000"/>
              </a:schemeClr>
            </a:solidFill>
          </a:ln>
        </p:spPr>
        <p:style>
          <a:lnRef idx="2">
            <a:schemeClr val="accent1"/>
          </a:lnRef>
          <a:fillRef idx="0">
            <a:srgbClr val="FFFFFF"/>
          </a:fillRef>
          <a:effectRef idx="0">
            <a:srgbClr val="FFFFFF"/>
          </a:effectRef>
          <a:fontRef idx="minor">
            <a:schemeClr val="tx1"/>
          </a:fontRef>
        </p:style>
      </p:cxnSp>
      <p:sp>
        <p:nvSpPr>
          <p:cNvPr id="23" name="椭圆 22"/>
          <p:cNvSpPr/>
          <p:nvPr>
            <p:custDataLst>
              <p:tags r:id="rId9"/>
            </p:custDataLst>
          </p:nvPr>
        </p:nvSpPr>
        <p:spPr>
          <a:xfrm>
            <a:off x="949726" y="1914064"/>
            <a:ext cx="112395" cy="90170"/>
          </a:xfrm>
          <a:prstGeom prst="ellipse">
            <a:avLst/>
          </a:prstGeom>
          <a:solidFill>
            <a:srgbClr val="80808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4" name="椭圆 23"/>
          <p:cNvSpPr/>
          <p:nvPr>
            <p:custDataLst>
              <p:tags r:id="rId10"/>
            </p:custDataLst>
          </p:nvPr>
        </p:nvSpPr>
        <p:spPr>
          <a:xfrm>
            <a:off x="4009737" y="1915449"/>
            <a:ext cx="90805" cy="94615"/>
          </a:xfrm>
          <a:prstGeom prst="ellipse">
            <a:avLst/>
          </a:prstGeom>
          <a:solidFill>
            <a:srgbClr val="80808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dirty="0"/>
          </a:p>
        </p:txBody>
      </p:sp>
      <p:cxnSp>
        <p:nvCxnSpPr>
          <p:cNvPr id="27" name="直接连接符 26"/>
          <p:cNvCxnSpPr/>
          <p:nvPr>
            <p:custDataLst>
              <p:tags r:id="rId11"/>
            </p:custDataLst>
          </p:nvPr>
        </p:nvCxnSpPr>
        <p:spPr>
          <a:xfrm>
            <a:off x="585761" y="2893308"/>
            <a:ext cx="1503045" cy="1270"/>
          </a:xfrm>
          <a:prstGeom prst="line">
            <a:avLst/>
          </a:prstGeom>
          <a:ln w="19050">
            <a:solidFill>
              <a:srgbClr val="FFFFFF"/>
            </a:solidFill>
          </a:ln>
        </p:spPr>
        <p:style>
          <a:lnRef idx="2">
            <a:schemeClr val="accent1"/>
          </a:lnRef>
          <a:fillRef idx="0">
            <a:srgbClr val="FFFFFF"/>
          </a:fillRef>
          <a:effectRef idx="0">
            <a:srgbClr val="FFFFFF"/>
          </a:effectRef>
          <a:fontRef idx="minor">
            <a:schemeClr val="tx1"/>
          </a:fontRef>
        </p:style>
      </p:cxnSp>
      <p:sp>
        <p:nvSpPr>
          <p:cNvPr id="28" name="矩形 27"/>
          <p:cNvSpPr/>
          <p:nvPr>
            <p:custDataLst>
              <p:tags r:id="rId12"/>
            </p:custDataLst>
          </p:nvPr>
        </p:nvSpPr>
        <p:spPr>
          <a:xfrm>
            <a:off x="552554" y="3039839"/>
            <a:ext cx="1624330" cy="1121410"/>
          </a:xfrm>
          <a:prstGeom prst="rect">
            <a:avLst/>
          </a:prstGeom>
          <a:noFill/>
        </p:spPr>
        <p:txBody>
          <a:bodyPr wrap="square" lIns="0" tIns="0" rIns="0" bIns="0" rtlCol="0" anchor="t" anchorCtr="0">
            <a:noAutofit/>
          </a:bodyPr>
          <a:lstStyle/>
          <a:p>
            <a:pPr algn="just">
              <a:lnSpc>
                <a:spcPct val="140000"/>
              </a:lnSpc>
              <a:spcBef>
                <a:spcPct val="0"/>
              </a:spcBef>
              <a:spcAft>
                <a:spcPct val="0"/>
              </a:spcAft>
            </a:pPr>
            <a:r>
              <a:rPr lang="zh-CN" altLang="en-US" sz="1200" dirty="0">
                <a:solidFill>
                  <a:schemeClr val="tx1">
                    <a:lumMod val="85000"/>
                    <a:lumOff val="15000"/>
                  </a:schemeClr>
                </a:solidFill>
                <a:latin typeface="+mn-ea"/>
                <a:cs typeface="+mn-ea"/>
              </a:rPr>
              <a:t>通过特定模型对图像中的物体进行定位并且裁剪，使用</a:t>
            </a:r>
            <a:r>
              <a:rPr lang="en-US" altLang="zh-CN" sz="1200" dirty="0" err="1">
                <a:solidFill>
                  <a:schemeClr val="tx1">
                    <a:lumMod val="85000"/>
                    <a:lumOff val="15000"/>
                  </a:schemeClr>
                </a:solidFill>
                <a:latin typeface="+mn-ea"/>
                <a:cs typeface="+mn-ea"/>
              </a:rPr>
              <a:t>GroundingDINO</a:t>
            </a:r>
            <a:r>
              <a:rPr lang="en-US" altLang="zh-CN" sz="1200" dirty="0">
                <a:solidFill>
                  <a:schemeClr val="tx1">
                    <a:lumMod val="85000"/>
                    <a:lumOff val="15000"/>
                  </a:schemeClr>
                </a:solidFill>
                <a:latin typeface="+mn-ea"/>
                <a:cs typeface="+mn-ea"/>
              </a:rPr>
              <a:t> </a:t>
            </a:r>
            <a:r>
              <a:rPr lang="zh-CN" altLang="en-US" sz="1200" dirty="0">
                <a:solidFill>
                  <a:schemeClr val="tx1">
                    <a:lumMod val="85000"/>
                    <a:lumOff val="15000"/>
                  </a:schemeClr>
                </a:solidFill>
                <a:latin typeface="+mn-ea"/>
                <a:cs typeface="+mn-ea"/>
              </a:rPr>
              <a:t>模型检测用户查询提取的物体，为后续搜索提供目标。</a:t>
            </a:r>
          </a:p>
        </p:txBody>
      </p:sp>
      <p:sp>
        <p:nvSpPr>
          <p:cNvPr id="29" name="矩形 28"/>
          <p:cNvSpPr/>
          <p:nvPr>
            <p:custDataLst>
              <p:tags r:id="rId13"/>
            </p:custDataLst>
          </p:nvPr>
        </p:nvSpPr>
        <p:spPr>
          <a:xfrm>
            <a:off x="631666" y="2474183"/>
            <a:ext cx="2208662" cy="419125"/>
          </a:xfrm>
          <a:prstGeom prst="rect">
            <a:avLst/>
          </a:prstGeom>
          <a:noFill/>
        </p:spPr>
        <p:txBody>
          <a:bodyPr wrap="square" lIns="0" tIns="0" rIns="0" bIns="0" rtlCol="0" anchor="ctr" anchorCtr="0">
            <a:noAutofit/>
          </a:bodyPr>
          <a:lstStyle/>
          <a:p>
            <a:pPr>
              <a:spcBef>
                <a:spcPct val="0"/>
              </a:spcBef>
              <a:spcAft>
                <a:spcPct val="0"/>
              </a:spcAft>
            </a:pPr>
            <a:r>
              <a:rPr lang="zh-CN" altLang="en-US" sz="1800" b="1" kern="0" dirty="0">
                <a:solidFill>
                  <a:schemeClr val="tx1"/>
                </a:solidFill>
                <a:latin typeface="+mn-ea"/>
                <a:cs typeface="+mn-ea"/>
              </a:rPr>
              <a:t>物体定位</a:t>
            </a:r>
          </a:p>
        </p:txBody>
      </p:sp>
      <p:cxnSp>
        <p:nvCxnSpPr>
          <p:cNvPr id="30" name="直接连接符 29"/>
          <p:cNvCxnSpPr/>
          <p:nvPr>
            <p:custDataLst>
              <p:tags r:id="rId14"/>
            </p:custDataLst>
          </p:nvPr>
        </p:nvCxnSpPr>
        <p:spPr>
          <a:xfrm>
            <a:off x="3559860" y="2893956"/>
            <a:ext cx="1708150" cy="0"/>
          </a:xfrm>
          <a:prstGeom prst="line">
            <a:avLst/>
          </a:prstGeom>
          <a:ln w="19050">
            <a:solidFill>
              <a:srgbClr val="FFFFFF"/>
            </a:solidFill>
          </a:ln>
        </p:spPr>
        <p:style>
          <a:lnRef idx="2">
            <a:schemeClr val="accent1"/>
          </a:lnRef>
          <a:fillRef idx="0">
            <a:srgbClr val="FFFFFF"/>
          </a:fillRef>
          <a:effectRef idx="0">
            <a:srgbClr val="FFFFFF"/>
          </a:effectRef>
          <a:fontRef idx="minor">
            <a:schemeClr val="tx1"/>
          </a:fontRef>
        </p:style>
      </p:cxnSp>
      <p:sp>
        <p:nvSpPr>
          <p:cNvPr id="31" name="矩形 30"/>
          <p:cNvSpPr/>
          <p:nvPr>
            <p:custDataLst>
              <p:tags r:id="rId15"/>
            </p:custDataLst>
          </p:nvPr>
        </p:nvSpPr>
        <p:spPr>
          <a:xfrm>
            <a:off x="3564642" y="3039839"/>
            <a:ext cx="1731010" cy="1544320"/>
          </a:xfrm>
          <a:prstGeom prst="rect">
            <a:avLst/>
          </a:prstGeom>
          <a:noFill/>
        </p:spPr>
        <p:txBody>
          <a:bodyPr wrap="square" lIns="0" tIns="0" rIns="0" bIns="0" rtlCol="0" anchor="t" anchorCtr="0">
            <a:noAutofit/>
          </a:bodyPr>
          <a:lstStyle/>
          <a:p>
            <a:pPr algn="just">
              <a:lnSpc>
                <a:spcPct val="140000"/>
              </a:lnSpc>
              <a:spcBef>
                <a:spcPct val="0"/>
              </a:spcBef>
              <a:spcAft>
                <a:spcPct val="0"/>
              </a:spcAft>
            </a:pPr>
            <a:r>
              <a:rPr lang="zh-CN" altLang="en-US" sz="1200" dirty="0">
                <a:solidFill>
                  <a:schemeClr val="tx1">
                    <a:lumMod val="85000"/>
                    <a:lumOff val="15000"/>
                  </a:schemeClr>
                </a:solidFill>
                <a:latin typeface="+mn-ea"/>
                <a:cs typeface="+mn-ea"/>
              </a:rPr>
              <a:t>调用搜索接口，使用</a:t>
            </a:r>
            <a:r>
              <a:rPr lang="en-US" altLang="zh-CN" sz="1200" dirty="0" err="1">
                <a:solidFill>
                  <a:schemeClr val="tx1">
                    <a:lumMod val="85000"/>
                    <a:lumOff val="15000"/>
                  </a:schemeClr>
                </a:solidFill>
                <a:latin typeface="+mn-ea"/>
                <a:cs typeface="+mn-ea"/>
              </a:rPr>
              <a:t>search_pipeline</a:t>
            </a:r>
            <a:r>
              <a:rPr lang="zh-CN" altLang="en-US" sz="1200" dirty="0">
                <a:solidFill>
                  <a:schemeClr val="tx1">
                    <a:lumMod val="85000"/>
                    <a:lumOff val="15000"/>
                  </a:schemeClr>
                </a:solidFill>
                <a:latin typeface="+mn-ea"/>
                <a:cs typeface="+mn-ea"/>
              </a:rPr>
              <a:t>接口返回</a:t>
            </a:r>
            <a:r>
              <a:rPr lang="en-US" altLang="zh-CN" sz="1200" dirty="0">
                <a:solidFill>
                  <a:schemeClr val="tx1">
                    <a:lumMod val="85000"/>
                    <a:lumOff val="15000"/>
                  </a:schemeClr>
                </a:solidFill>
                <a:latin typeface="+mn-ea"/>
                <a:cs typeface="+mn-ea"/>
              </a:rPr>
              <a:t>10</a:t>
            </a:r>
            <a:r>
              <a:rPr lang="zh-CN" altLang="en-US" sz="1200" dirty="0">
                <a:solidFill>
                  <a:schemeClr val="tx1">
                    <a:lumMod val="85000"/>
                    <a:lumOff val="15000"/>
                  </a:schemeClr>
                </a:solidFill>
                <a:latin typeface="+mn-ea"/>
                <a:cs typeface="+mn-ea"/>
              </a:rPr>
              <a:t>条相关数据，从大量数据中筛选出可能与目标物体相关的信息。</a:t>
            </a:r>
          </a:p>
        </p:txBody>
      </p:sp>
      <p:sp>
        <p:nvSpPr>
          <p:cNvPr id="32" name="矩形 31"/>
          <p:cNvSpPr/>
          <p:nvPr>
            <p:custDataLst>
              <p:tags r:id="rId16"/>
            </p:custDataLst>
          </p:nvPr>
        </p:nvSpPr>
        <p:spPr>
          <a:xfrm>
            <a:off x="3637985" y="2477103"/>
            <a:ext cx="1731010" cy="342900"/>
          </a:xfrm>
          <a:prstGeom prst="rect">
            <a:avLst/>
          </a:prstGeom>
          <a:noFill/>
        </p:spPr>
        <p:txBody>
          <a:bodyPr wrap="square" lIns="0" tIns="0" rIns="0" bIns="0" rtlCol="0" anchor="ctr" anchorCtr="0">
            <a:noAutofit/>
          </a:bodyPr>
          <a:lstStyle/>
          <a:p>
            <a:pPr>
              <a:spcBef>
                <a:spcPct val="0"/>
              </a:spcBef>
              <a:spcAft>
                <a:spcPct val="0"/>
              </a:spcAft>
            </a:pPr>
            <a:r>
              <a:rPr lang="zh-CN" altLang="en-US" sz="1800" b="1" dirty="0">
                <a:solidFill>
                  <a:schemeClr val="tx1"/>
                </a:solidFill>
                <a:latin typeface="+mn-ea"/>
                <a:cs typeface="+mn-ea"/>
              </a:rPr>
              <a:t>图片</a:t>
            </a:r>
            <a:r>
              <a:rPr lang="zh-CN" altLang="en-US" sz="1800" b="1" kern="0" dirty="0">
                <a:solidFill>
                  <a:schemeClr val="tx1"/>
                </a:solidFill>
                <a:latin typeface="+mn-ea"/>
                <a:cs typeface="+mn-ea"/>
              </a:rPr>
              <a:t>搜索</a:t>
            </a:r>
          </a:p>
        </p:txBody>
      </p:sp>
      <p:cxnSp>
        <p:nvCxnSpPr>
          <p:cNvPr id="36" name="直接连接符 35"/>
          <p:cNvCxnSpPr/>
          <p:nvPr>
            <p:custDataLst>
              <p:tags r:id="rId17"/>
            </p:custDataLst>
          </p:nvPr>
        </p:nvCxnSpPr>
        <p:spPr>
          <a:xfrm>
            <a:off x="6584950" y="2893956"/>
            <a:ext cx="1501140" cy="0"/>
          </a:xfrm>
          <a:prstGeom prst="line">
            <a:avLst/>
          </a:prstGeom>
          <a:ln w="19050">
            <a:solidFill>
              <a:srgbClr val="FFFFFF"/>
            </a:solidFill>
          </a:ln>
        </p:spPr>
        <p:style>
          <a:lnRef idx="2">
            <a:schemeClr val="accent1"/>
          </a:lnRef>
          <a:fillRef idx="0">
            <a:srgbClr val="FFFFFF"/>
          </a:fillRef>
          <a:effectRef idx="0">
            <a:srgbClr val="FFFFFF"/>
          </a:effectRef>
          <a:fontRef idx="minor">
            <a:schemeClr val="tx1"/>
          </a:fontRef>
        </p:style>
      </p:cxnSp>
      <p:sp>
        <p:nvSpPr>
          <p:cNvPr id="37" name="矩形 36"/>
          <p:cNvSpPr/>
          <p:nvPr>
            <p:custDataLst>
              <p:tags r:id="rId18"/>
            </p:custDataLst>
          </p:nvPr>
        </p:nvSpPr>
        <p:spPr>
          <a:xfrm>
            <a:off x="6574472" y="3039839"/>
            <a:ext cx="1522095" cy="1366520"/>
          </a:xfrm>
          <a:prstGeom prst="rect">
            <a:avLst/>
          </a:prstGeom>
          <a:noFill/>
        </p:spPr>
        <p:txBody>
          <a:bodyPr wrap="square" lIns="0" tIns="0" rIns="0" bIns="0" rtlCol="0" anchor="t" anchorCtr="0">
            <a:noAutofit/>
          </a:bodyPr>
          <a:lstStyle/>
          <a:p>
            <a:pPr algn="just">
              <a:lnSpc>
                <a:spcPct val="140000"/>
              </a:lnSpc>
              <a:spcBef>
                <a:spcPct val="0"/>
              </a:spcBef>
              <a:spcAft>
                <a:spcPct val="0"/>
              </a:spcAft>
            </a:pPr>
            <a:r>
              <a:rPr lang="zh-CN" altLang="en-US" sz="1200" dirty="0">
                <a:solidFill>
                  <a:schemeClr val="tx1"/>
                </a:solidFill>
                <a:latin typeface="+mn-ea"/>
                <a:cs typeface="+mn-ea"/>
              </a:rPr>
              <a:t>将图片描述与搜索到的数据文本拼接，使用</a:t>
            </a:r>
            <a:r>
              <a:rPr lang="en-US" altLang="zh-CN" sz="1200" dirty="0">
                <a:solidFill>
                  <a:schemeClr val="tx1"/>
                </a:solidFill>
                <a:latin typeface="+mn-ea"/>
                <a:cs typeface="+mn-ea"/>
              </a:rPr>
              <a:t>all-MiniLM-L6-v2 </a:t>
            </a:r>
            <a:r>
              <a:rPr lang="zh-CN" altLang="en-US" sz="1200" dirty="0">
                <a:solidFill>
                  <a:schemeClr val="tx1"/>
                </a:solidFill>
                <a:latin typeface="+mn-ea"/>
                <a:cs typeface="+mn-ea"/>
              </a:rPr>
              <a:t>计算余弦相似度，选择相似度最高的数据，进一步缩小答案范围。</a:t>
            </a:r>
          </a:p>
        </p:txBody>
      </p:sp>
      <p:sp>
        <p:nvSpPr>
          <p:cNvPr id="38" name="矩形 37"/>
          <p:cNvSpPr/>
          <p:nvPr>
            <p:custDataLst>
              <p:tags r:id="rId19"/>
            </p:custDataLst>
          </p:nvPr>
        </p:nvSpPr>
        <p:spPr>
          <a:xfrm>
            <a:off x="6605965" y="2484723"/>
            <a:ext cx="1522095" cy="327660"/>
          </a:xfrm>
          <a:prstGeom prst="rect">
            <a:avLst/>
          </a:prstGeom>
          <a:noFill/>
        </p:spPr>
        <p:txBody>
          <a:bodyPr wrap="square" lIns="0" tIns="0" rIns="0" bIns="0" rtlCol="0" anchor="ctr" anchorCtr="0">
            <a:noAutofit/>
          </a:bodyPr>
          <a:lstStyle/>
          <a:p>
            <a:pPr>
              <a:spcBef>
                <a:spcPct val="0"/>
              </a:spcBef>
              <a:spcAft>
                <a:spcPct val="0"/>
              </a:spcAft>
            </a:pPr>
            <a:r>
              <a:rPr lang="zh-CN" altLang="en-US" sz="1800" b="1" kern="0" dirty="0">
                <a:solidFill>
                  <a:schemeClr val="tx1"/>
                </a:solidFill>
                <a:latin typeface="+mn-ea"/>
                <a:cs typeface="+mn-ea"/>
              </a:rPr>
              <a:t>语义重排序</a:t>
            </a:r>
          </a:p>
        </p:txBody>
      </p:sp>
      <p:sp>
        <p:nvSpPr>
          <p:cNvPr id="7" name="标题 6"/>
          <p:cNvSpPr>
            <a:spLocks noGrp="1"/>
          </p:cNvSpPr>
          <p:nvPr>
            <p:custDataLst>
              <p:tags r:id="rId20"/>
            </p:custDataLst>
          </p:nvPr>
        </p:nvSpPr>
        <p:spPr>
          <a:xfrm>
            <a:off x="521018" y="507682"/>
            <a:ext cx="8100060" cy="40195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1"/>
                </a:solidFill>
                <a:latin typeface="+mj-ea"/>
                <a:ea typeface="+mj-ea"/>
                <a:cs typeface="+mn-ea"/>
                <a:sym typeface="+mn-ea"/>
              </a:defRPr>
            </a:lvl1pPr>
          </a:lstStyle>
          <a:p>
            <a:r>
              <a:rPr lang="zh-CN" altLang="en-US" sz="2400">
                <a:solidFill>
                  <a:schemeClr val="tx1"/>
                </a:solidFill>
              </a:rPr>
              <a:t>级联过滤机制原理</a:t>
            </a:r>
          </a:p>
        </p:txBody>
      </p:sp>
      <p:sp>
        <p:nvSpPr>
          <p:cNvPr id="2" name="椭圆 1">
            <a:extLst>
              <a:ext uri="{FF2B5EF4-FFF2-40B4-BE49-F238E27FC236}">
                <a16:creationId xmlns:a16="http://schemas.microsoft.com/office/drawing/2014/main" id="{7DC9FDA0-E6C1-580C-392D-4B5CD7456A52}"/>
              </a:ext>
            </a:extLst>
          </p:cNvPr>
          <p:cNvSpPr/>
          <p:nvPr>
            <p:custDataLst>
              <p:tags r:id="rId21"/>
            </p:custDataLst>
          </p:nvPr>
        </p:nvSpPr>
        <p:spPr>
          <a:xfrm>
            <a:off x="6919360" y="1919483"/>
            <a:ext cx="90805" cy="94615"/>
          </a:xfrm>
          <a:prstGeom prst="ellipse">
            <a:avLst/>
          </a:prstGeom>
          <a:solidFill>
            <a:srgbClr val="80808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custDataLst>
              <p:tags r:id="rId2"/>
            </p:custDataLst>
          </p:nvPr>
        </p:nvSpPr>
        <p:spPr>
          <a:xfrm>
            <a:off x="1500200" y="2699650"/>
            <a:ext cx="3362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ea typeface="宋体" panose="02010600030101010101" pitchFamily="2" charset="-122"/>
              </a:rPr>
              <a:t>提取物品名称模块</a:t>
            </a:r>
          </a:p>
        </p:txBody>
      </p:sp>
      <p:sp>
        <p:nvSpPr>
          <p:cNvPr id="261" name="Google Shape;261;p33"/>
          <p:cNvSpPr txBox="1">
            <a:spLocks noGrp="1"/>
          </p:cNvSpPr>
          <p:nvPr>
            <p:ph type="title" idx="2"/>
            <p:custDataLst>
              <p:tags r:id="rId3"/>
            </p:custDataLst>
          </p:nvPr>
        </p:nvSpPr>
        <p:spPr>
          <a:xfrm>
            <a:off x="1500200" y="1602050"/>
            <a:ext cx="1288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02</a:t>
            </a:r>
          </a:p>
        </p:txBody>
      </p:sp>
      <p:grpSp>
        <p:nvGrpSpPr>
          <p:cNvPr id="262" name="Google Shape;262;p33"/>
          <p:cNvGrpSpPr/>
          <p:nvPr/>
        </p:nvGrpSpPr>
        <p:grpSpPr>
          <a:xfrm flipH="1">
            <a:off x="-93625" y="2521475"/>
            <a:ext cx="4993500" cy="0"/>
            <a:chOff x="2220050" y="1547100"/>
            <a:chExt cx="4993500" cy="0"/>
          </a:xfrm>
        </p:grpSpPr>
        <p:cxnSp>
          <p:nvCxnSpPr>
            <p:cNvPr id="263" name="Google Shape;263;p33"/>
            <p:cNvCxnSpPr/>
            <p:nvPr>
              <p:custDataLst>
                <p:tags r:id="rId4"/>
              </p:custDataLst>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64" name="Google Shape;264;p33"/>
            <p:cNvCxnSpPr/>
            <p:nvPr>
              <p:custDataLst>
                <p:tags r:id="rId5"/>
              </p:custDataLst>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A961171-B6F0-FBB0-1EE5-6FC557F32D86}"/>
              </a:ext>
            </a:extLst>
          </p:cNvPr>
          <p:cNvSpPr txBox="1">
            <a:spLocks/>
          </p:cNvSpPr>
          <p:nvPr>
            <p:custDataLst>
              <p:tags r:id="rId1"/>
            </p:custDataLst>
          </p:nvPr>
        </p:nvSpPr>
        <p:spPr>
          <a:xfrm>
            <a:off x="1864014" y="89881"/>
            <a:ext cx="3409315" cy="7632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Poppins" panose="00000500000000000000"/>
              <a:buNone/>
              <a:defRPr sz="4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2pPr>
            <a:lvl3pPr marR="0" lvl="2"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3pPr>
            <a:lvl4pPr marR="0" lvl="3"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4pPr>
            <a:lvl5pPr marR="0" lvl="4"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5pPr>
            <a:lvl6pPr marR="0" lvl="5"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6pPr>
            <a:lvl7pPr marR="0" lvl="6"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7pPr>
            <a:lvl8pPr marR="0" lvl="7"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8pPr>
            <a:lvl9pPr marR="0" lvl="8" algn="ctr" rtl="0">
              <a:lnSpc>
                <a:spcPct val="100000"/>
              </a:lnSpc>
              <a:spcBef>
                <a:spcPts val="0"/>
              </a:spcBef>
              <a:spcAft>
                <a:spcPts val="0"/>
              </a:spcAft>
              <a:buClr>
                <a:srgbClr val="191919"/>
              </a:buClr>
              <a:buSzPts val="5200"/>
              <a:buFont typeface="Poppins" panose="00000500000000000000"/>
              <a:buNone/>
              <a:defRPr sz="5200" b="1" i="0" u="none" strike="noStrike" cap="none">
                <a:solidFill>
                  <a:srgbClr val="191919"/>
                </a:solidFill>
                <a:latin typeface="Poppins" panose="00000500000000000000"/>
                <a:ea typeface="Poppins" panose="00000500000000000000"/>
                <a:cs typeface="Poppins" panose="00000500000000000000"/>
                <a:sym typeface="Poppins" panose="00000500000000000000"/>
              </a:defRPr>
            </a:lvl9pPr>
          </a:lstStyle>
          <a:p>
            <a:r>
              <a:rPr lang="zh-CN" altLang="en-US" sz="2400" kern="1200" dirty="0">
                <a:solidFill>
                  <a:schemeClr val="tx1"/>
                </a:solidFill>
                <a:latin typeface="+mj-ea"/>
                <a:ea typeface="+mj-ea"/>
                <a:cs typeface="+mn-ea"/>
              </a:rPr>
              <a:t>核心逻辑</a:t>
            </a:r>
          </a:p>
        </p:txBody>
      </p:sp>
      <p:sp>
        <p:nvSpPr>
          <p:cNvPr id="6" name="文本框 5">
            <a:extLst>
              <a:ext uri="{FF2B5EF4-FFF2-40B4-BE49-F238E27FC236}">
                <a16:creationId xmlns:a16="http://schemas.microsoft.com/office/drawing/2014/main" id="{B15B1E9A-3C34-9406-507E-A6CDC204EF1E}"/>
              </a:ext>
            </a:extLst>
          </p:cNvPr>
          <p:cNvSpPr txBox="1"/>
          <p:nvPr/>
        </p:nvSpPr>
        <p:spPr>
          <a:xfrm>
            <a:off x="1864014" y="853151"/>
            <a:ext cx="4572000" cy="2304029"/>
          </a:xfrm>
          <a:prstGeom prst="rect">
            <a:avLst/>
          </a:prstGeom>
          <a:noFill/>
        </p:spPr>
        <p:txBody>
          <a:bodyPr wrap="square">
            <a:spAutoFit/>
          </a:bodyPr>
          <a:lstStyle/>
          <a:p>
            <a:pPr>
              <a:lnSpc>
                <a:spcPct val="150000"/>
              </a:lnSpc>
              <a:spcBef>
                <a:spcPct val="0"/>
              </a:spcBef>
              <a:spcAft>
                <a:spcPct val="0"/>
              </a:spcAft>
            </a:pPr>
            <a:r>
              <a:rPr lang="zh-CN" altLang="en-US" sz="1400" dirty="0">
                <a:ln>
                  <a:noFill/>
                  <a:prstDash val="sysDot"/>
                </a:ln>
                <a:solidFill>
                  <a:schemeClr val="tx1"/>
                </a:solidFill>
                <a:latin typeface="+mn-ea"/>
                <a:cs typeface="+mn-ea"/>
                <a:sym typeface="+mn-ea"/>
              </a:rPr>
              <a:t>提取物品名称模块旨在从用户查询中提取需在图像中定位的关键物体名称，借助特定的提示模板引导模型完成任务。</a:t>
            </a:r>
            <a:endParaRPr lang="en-US" altLang="zh-CN" dirty="0">
              <a:ln>
                <a:noFill/>
                <a:prstDash val="sysDot"/>
              </a:ln>
              <a:solidFill>
                <a:schemeClr val="tx1"/>
              </a:solidFill>
              <a:latin typeface="+mn-ea"/>
              <a:cs typeface="+mn-ea"/>
              <a:sym typeface="+mn-ea"/>
            </a:endParaRPr>
          </a:p>
          <a:p>
            <a:pPr>
              <a:lnSpc>
                <a:spcPct val="150000"/>
              </a:lnSpc>
              <a:spcBef>
                <a:spcPct val="0"/>
              </a:spcBef>
              <a:spcAft>
                <a:spcPct val="0"/>
              </a:spcAft>
            </a:pPr>
            <a:endParaRPr lang="en-US" altLang="zh-CN" dirty="0">
              <a:ln>
                <a:noFill/>
                <a:prstDash val="sysDot"/>
              </a:ln>
              <a:solidFill>
                <a:schemeClr val="tx1"/>
              </a:solidFill>
              <a:latin typeface="+mn-ea"/>
              <a:cs typeface="+mn-ea"/>
              <a:sym typeface="+mn-ea"/>
            </a:endParaRPr>
          </a:p>
          <a:p>
            <a:pPr>
              <a:lnSpc>
                <a:spcPct val="150000"/>
              </a:lnSpc>
              <a:spcBef>
                <a:spcPct val="0"/>
              </a:spcBef>
              <a:spcAft>
                <a:spcPct val="0"/>
              </a:spcAft>
            </a:pPr>
            <a:r>
              <a:rPr lang="zh-CN" altLang="en-US" dirty="0">
                <a:ln>
                  <a:noFill/>
                  <a:prstDash val="sysDot"/>
                </a:ln>
                <a:solidFill>
                  <a:schemeClr val="tx1"/>
                </a:solidFill>
                <a:latin typeface="+mn-ea"/>
                <a:cs typeface="+mn-ea"/>
                <a:sym typeface="+mn-ea"/>
              </a:rPr>
              <a:t>为了让模型能够回答的更准确，在</a:t>
            </a:r>
            <a:r>
              <a:rPr lang="en-US" altLang="zh-CN" dirty="0">
                <a:ln>
                  <a:noFill/>
                  <a:prstDash val="sysDot"/>
                </a:ln>
                <a:solidFill>
                  <a:schemeClr val="tx1"/>
                </a:solidFill>
                <a:latin typeface="+mn-ea"/>
                <a:cs typeface="+mn-ea"/>
                <a:sym typeface="+mn-ea"/>
              </a:rPr>
              <a:t>prompt</a:t>
            </a:r>
            <a:r>
              <a:rPr lang="zh-CN" altLang="en-US" dirty="0">
                <a:ln>
                  <a:noFill/>
                  <a:prstDash val="sysDot"/>
                </a:ln>
                <a:solidFill>
                  <a:schemeClr val="tx1"/>
                </a:solidFill>
                <a:latin typeface="+mn-ea"/>
                <a:cs typeface="+mn-ea"/>
                <a:sym typeface="+mn-ea"/>
              </a:rPr>
              <a:t>设置了一些规律比如只回复物品名称，不可以回复无关信息等，并且给模型一些例子和模板该怎么回复</a:t>
            </a:r>
            <a:endParaRPr lang="en-US" altLang="zh-CN" dirty="0">
              <a:ln>
                <a:noFill/>
                <a:prstDash val="sysDot"/>
              </a:ln>
              <a:solidFill>
                <a:schemeClr val="tx1"/>
              </a:solidFill>
              <a:latin typeface="+mn-ea"/>
              <a:cs typeface="+mn-ea"/>
              <a:sym typeface="+mn-ea"/>
            </a:endParaRPr>
          </a:p>
        </p:txBody>
      </p:sp>
      <p:sp>
        <p:nvSpPr>
          <p:cNvPr id="7" name="文本框 6">
            <a:extLst>
              <a:ext uri="{FF2B5EF4-FFF2-40B4-BE49-F238E27FC236}">
                <a16:creationId xmlns:a16="http://schemas.microsoft.com/office/drawing/2014/main" id="{8FDA8E0A-1AFF-9F76-B842-7937EF52E69E}"/>
              </a:ext>
            </a:extLst>
          </p:cNvPr>
          <p:cNvSpPr txBox="1"/>
          <p:nvPr/>
        </p:nvSpPr>
        <p:spPr>
          <a:xfrm>
            <a:off x="1971964" y="3397230"/>
            <a:ext cx="1953491" cy="523220"/>
          </a:xfrm>
          <a:prstGeom prst="rect">
            <a:avLst/>
          </a:prstGeom>
          <a:noFill/>
        </p:spPr>
        <p:txBody>
          <a:bodyPr wrap="square" rtlCol="0">
            <a:spAutoFit/>
          </a:bodyPr>
          <a:lstStyle/>
          <a:p>
            <a:r>
              <a:rPr lang="en-US" altLang="zh-CN" dirty="0"/>
              <a:t>What is the cost of the scooter?</a:t>
            </a:r>
            <a:endParaRPr lang="zh-CN" altLang="en-US" dirty="0"/>
          </a:p>
        </p:txBody>
      </p:sp>
      <p:sp>
        <p:nvSpPr>
          <p:cNvPr id="8" name="文本框 7">
            <a:extLst>
              <a:ext uri="{FF2B5EF4-FFF2-40B4-BE49-F238E27FC236}">
                <a16:creationId xmlns:a16="http://schemas.microsoft.com/office/drawing/2014/main" id="{FB672849-EF0B-BCA0-A53C-903567FC64A2}"/>
              </a:ext>
            </a:extLst>
          </p:cNvPr>
          <p:cNvSpPr txBox="1"/>
          <p:nvPr/>
        </p:nvSpPr>
        <p:spPr>
          <a:xfrm>
            <a:off x="5882930" y="3504951"/>
            <a:ext cx="1012016" cy="307777"/>
          </a:xfrm>
          <a:prstGeom prst="rect">
            <a:avLst/>
          </a:prstGeom>
          <a:noFill/>
        </p:spPr>
        <p:txBody>
          <a:bodyPr wrap="square" rtlCol="0">
            <a:spAutoFit/>
          </a:bodyPr>
          <a:lstStyle/>
          <a:p>
            <a:pPr algn="ctr"/>
            <a:r>
              <a:rPr lang="en-US" altLang="zh-CN" dirty="0"/>
              <a:t>Scooter</a:t>
            </a:r>
            <a:endParaRPr lang="zh-CN" altLang="en-US" dirty="0"/>
          </a:p>
        </p:txBody>
      </p:sp>
      <p:cxnSp>
        <p:nvCxnSpPr>
          <p:cNvPr id="10" name="直接箭头连接符 9">
            <a:extLst>
              <a:ext uri="{FF2B5EF4-FFF2-40B4-BE49-F238E27FC236}">
                <a16:creationId xmlns:a16="http://schemas.microsoft.com/office/drawing/2014/main" id="{B86A3213-0E08-ED53-D009-CCFD8E8EA823}"/>
              </a:ext>
            </a:extLst>
          </p:cNvPr>
          <p:cNvCxnSpPr>
            <a:cxnSpLocks/>
            <a:stCxn id="7" idx="3"/>
            <a:endCxn id="8" idx="1"/>
          </p:cNvCxnSpPr>
          <p:nvPr/>
        </p:nvCxnSpPr>
        <p:spPr>
          <a:xfrm>
            <a:off x="3925455" y="3658840"/>
            <a:ext cx="195747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A8A3F5C-C8B2-35BA-4502-27EFB1C7EB55}"/>
              </a:ext>
            </a:extLst>
          </p:cNvPr>
          <p:cNvSpPr txBox="1"/>
          <p:nvPr/>
        </p:nvSpPr>
        <p:spPr>
          <a:xfrm>
            <a:off x="5882928" y="4182060"/>
            <a:ext cx="1778636" cy="307777"/>
          </a:xfrm>
          <a:prstGeom prst="rect">
            <a:avLst/>
          </a:prstGeom>
          <a:noFill/>
        </p:spPr>
        <p:txBody>
          <a:bodyPr wrap="square" rtlCol="0">
            <a:spAutoFit/>
          </a:bodyPr>
          <a:lstStyle/>
          <a:p>
            <a:pPr algn="ctr"/>
            <a:r>
              <a:rPr lang="en-US" altLang="zh-CN" dirty="0"/>
              <a:t>Batteries</a:t>
            </a:r>
            <a:r>
              <a:rPr lang="zh-CN" altLang="en-US" dirty="0"/>
              <a:t>，</a:t>
            </a:r>
            <a:r>
              <a:rPr lang="en-US" altLang="zh-CN" dirty="0"/>
              <a:t>Left bin</a:t>
            </a:r>
            <a:endParaRPr lang="zh-CN" altLang="en-US" dirty="0"/>
          </a:p>
        </p:txBody>
      </p:sp>
      <p:sp>
        <p:nvSpPr>
          <p:cNvPr id="17" name="文本框 16">
            <a:extLst>
              <a:ext uri="{FF2B5EF4-FFF2-40B4-BE49-F238E27FC236}">
                <a16:creationId xmlns:a16="http://schemas.microsoft.com/office/drawing/2014/main" id="{FB0F680E-233B-1063-E889-7E13F93054CC}"/>
              </a:ext>
            </a:extLst>
          </p:cNvPr>
          <p:cNvSpPr txBox="1"/>
          <p:nvPr/>
        </p:nvSpPr>
        <p:spPr>
          <a:xfrm>
            <a:off x="1971964" y="4074339"/>
            <a:ext cx="1953491" cy="523220"/>
          </a:xfrm>
          <a:prstGeom prst="rect">
            <a:avLst/>
          </a:prstGeom>
          <a:noFill/>
        </p:spPr>
        <p:txBody>
          <a:bodyPr wrap="square" rtlCol="0">
            <a:spAutoFit/>
          </a:bodyPr>
          <a:lstStyle/>
          <a:p>
            <a:r>
              <a:rPr lang="en-US" altLang="zh-CN" dirty="0"/>
              <a:t>Can I throw batteries to the left bin?</a:t>
            </a:r>
            <a:endParaRPr lang="zh-CN" altLang="en-US" dirty="0"/>
          </a:p>
        </p:txBody>
      </p:sp>
      <p:cxnSp>
        <p:nvCxnSpPr>
          <p:cNvPr id="18" name="直接箭头连接符 17">
            <a:extLst>
              <a:ext uri="{FF2B5EF4-FFF2-40B4-BE49-F238E27FC236}">
                <a16:creationId xmlns:a16="http://schemas.microsoft.com/office/drawing/2014/main" id="{8C7053ED-334B-E101-7FB0-55D210BDF77E}"/>
              </a:ext>
            </a:extLst>
          </p:cNvPr>
          <p:cNvCxnSpPr>
            <a:cxnSpLocks/>
            <a:stCxn id="17" idx="3"/>
            <a:endCxn id="16" idx="1"/>
          </p:cNvCxnSpPr>
          <p:nvPr/>
        </p:nvCxnSpPr>
        <p:spPr>
          <a:xfrm>
            <a:off x="3925455" y="4335949"/>
            <a:ext cx="1957473"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2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custDataLst>
              <p:tags r:id="rId2"/>
            </p:custDataLst>
          </p:nvPr>
        </p:nvSpPr>
        <p:spPr>
          <a:xfrm>
            <a:off x="6922135" y="103505"/>
            <a:ext cx="5280660" cy="668147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316" h="10522">
                <a:moveTo>
                  <a:pt x="5703" y="0"/>
                </a:moveTo>
                <a:cubicBezTo>
                  <a:pt x="6632" y="0"/>
                  <a:pt x="7510" y="205"/>
                  <a:pt x="8286" y="569"/>
                </a:cubicBezTo>
                <a:lnTo>
                  <a:pt x="8316" y="584"/>
                </a:lnTo>
                <a:lnTo>
                  <a:pt x="8316" y="9938"/>
                </a:lnTo>
                <a:lnTo>
                  <a:pt x="8286" y="9953"/>
                </a:lnTo>
                <a:cubicBezTo>
                  <a:pt x="7510" y="10317"/>
                  <a:pt x="6632" y="10522"/>
                  <a:pt x="5703" y="10522"/>
                </a:cubicBezTo>
                <a:cubicBezTo>
                  <a:pt x="2554" y="10522"/>
                  <a:pt x="0" y="8166"/>
                  <a:pt x="0" y="5262"/>
                </a:cubicBezTo>
                <a:cubicBezTo>
                  <a:pt x="0" y="2356"/>
                  <a:pt x="2554" y="0"/>
                  <a:pt x="5703" y="0"/>
                </a:cubicBezTo>
                <a:close/>
              </a:path>
            </a:pathLst>
          </a:custGeom>
          <a:solidFill>
            <a:schemeClr val="accent1">
              <a:lumMod val="40000"/>
              <a:lumOff val="60000"/>
              <a:alpha val="35000"/>
            </a:schemeClr>
          </a:solidFill>
          <a:ln>
            <a:solidFill>
              <a:schemeClr val="accent1">
                <a:alpha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800"/>
          </a:p>
        </p:txBody>
      </p:sp>
      <p:pic>
        <p:nvPicPr>
          <p:cNvPr id="18" name="图片 17" descr="C:/Users/15378/AppData/Roaming/Kingsoft/office6/wppai/generateppt/9ee8da81-ee52-4e3f-968e-9f95e9a3cd90.jpg9ee8da81-ee52-4e3f-968e-9f95e9a3cd90"/>
          <p:cNvPicPr>
            <a:picLocks noChangeAspect="1"/>
          </p:cNvPicPr>
          <p:nvPr>
            <p:custDataLst>
              <p:tags r:id="rId3"/>
            </p:custDataLst>
          </p:nvPr>
        </p:nvPicPr>
        <p:blipFill>
          <a:blip r:embed="rId15"/>
          <a:srcRect l="78" r="78"/>
          <a:stretch>
            <a:fillRect/>
          </a:stretch>
        </p:blipFill>
        <p:spPr>
          <a:xfrm>
            <a:off x="7247196" y="103505"/>
            <a:ext cx="5126355" cy="6417945"/>
          </a:xfrm>
          <a:custGeom>
            <a:avLst/>
            <a:gdLst/>
            <a:ahLst/>
            <a:cxnLst>
              <a:cxn ang="3">
                <a:pos x="hc" y="t"/>
              </a:cxn>
              <a:cxn ang="cd2">
                <a:pos x="l" y="vc"/>
              </a:cxn>
              <a:cxn ang="cd4">
                <a:pos x="hc" y="b"/>
              </a:cxn>
              <a:cxn ang="0">
                <a:pos x="r" y="vc"/>
              </a:cxn>
            </a:cxnLst>
            <a:rect l="l" t="t" r="r" b="b"/>
            <a:pathLst>
              <a:path w="8073" h="10107">
                <a:moveTo>
                  <a:pt x="5479" y="0"/>
                </a:moveTo>
                <a:cubicBezTo>
                  <a:pt x="6400" y="0"/>
                  <a:pt x="7269" y="210"/>
                  <a:pt x="8031" y="581"/>
                </a:cubicBezTo>
                <a:lnTo>
                  <a:pt x="8073" y="602"/>
                </a:lnTo>
                <a:lnTo>
                  <a:pt x="8073" y="9505"/>
                </a:lnTo>
                <a:lnTo>
                  <a:pt x="8031" y="9526"/>
                </a:lnTo>
                <a:cubicBezTo>
                  <a:pt x="7269" y="9897"/>
                  <a:pt x="6400" y="10107"/>
                  <a:pt x="5479" y="10107"/>
                </a:cubicBezTo>
                <a:cubicBezTo>
                  <a:pt x="2453" y="10107"/>
                  <a:pt x="0" y="7844"/>
                  <a:pt x="0" y="5054"/>
                </a:cubicBezTo>
                <a:cubicBezTo>
                  <a:pt x="0" y="2263"/>
                  <a:pt x="2453" y="0"/>
                  <a:pt x="5479" y="0"/>
                </a:cubicBezTo>
                <a:close/>
              </a:path>
            </a:pathLst>
          </a:custGeom>
          <a:solidFill>
            <a:schemeClr val="accent1">
              <a:alpha val="35000"/>
            </a:schemeClr>
          </a:solidFill>
          <a:ln>
            <a:solidFill>
              <a:schemeClr val="accent1">
                <a:alpha val="10000"/>
              </a:schemeClr>
            </a:solidFill>
          </a:ln>
        </p:spPr>
      </p:pic>
      <p:sp>
        <p:nvSpPr>
          <p:cNvPr id="2" name="标题 1"/>
          <p:cNvSpPr>
            <a:spLocks noGrp="1"/>
          </p:cNvSpPr>
          <p:nvPr>
            <p:ph type="title"/>
            <p:custDataLst>
              <p:tags r:id="rId4"/>
            </p:custDataLst>
          </p:nvPr>
        </p:nvSpPr>
        <p:spPr>
          <a:xfrm>
            <a:off x="611505" y="288290"/>
            <a:ext cx="6292850" cy="763270"/>
          </a:xfrm>
        </p:spPr>
        <p:txBody>
          <a:bodyPr/>
          <a:lstStyle/>
          <a:p>
            <a:r>
              <a:rPr lang="zh-CN" altLang="en-US" sz="2400" kern="1200">
                <a:solidFill>
                  <a:schemeClr val="tx1"/>
                </a:solidFill>
                <a:latin typeface="+mj-ea"/>
                <a:ea typeface="+mj-ea"/>
                <a:cs typeface="+mn-ea"/>
              </a:rPr>
              <a:t>特殊情况处理</a:t>
            </a:r>
          </a:p>
        </p:txBody>
      </p:sp>
      <p:sp>
        <p:nvSpPr>
          <p:cNvPr id="3" name="边界"/>
          <p:cNvSpPr/>
          <p:nvPr>
            <p:custDataLst>
              <p:tags r:id="rId5"/>
            </p:custDataLst>
          </p:nvPr>
        </p:nvSpPr>
        <p:spPr>
          <a:xfrm>
            <a:off x="816677" y="1289764"/>
            <a:ext cx="3433875" cy="3030038"/>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olidFill>
                <a:schemeClr val="tx1"/>
              </a:solidFill>
              <a:cs typeface="微软雅黑" panose="020B0503020204020204" charset="-122"/>
              <a:sym typeface="+mn-ea"/>
            </a:endParaRPr>
          </a:p>
        </p:txBody>
      </p:sp>
      <p:sp>
        <p:nvSpPr>
          <p:cNvPr id="4" name="矩形 3"/>
          <p:cNvSpPr/>
          <p:nvPr>
            <p:custDataLst>
              <p:tags r:id="rId6"/>
            </p:custDataLst>
          </p:nvPr>
        </p:nvSpPr>
        <p:spPr>
          <a:xfrm>
            <a:off x="818360" y="1285557"/>
            <a:ext cx="317180" cy="281424"/>
          </a:xfrm>
          <a:prstGeom prst="rect">
            <a:avLst/>
          </a:prstGeom>
          <a:noFill/>
        </p:spPr>
        <p:txBody>
          <a:bodyPr wrap="none" lIns="0" rtlCol="0">
            <a:normAutofit fontScale="57500" lnSpcReduction="20000"/>
          </a:bodyPr>
          <a:lstStyle/>
          <a:p>
            <a:pPr algn="l">
              <a:spcBef>
                <a:spcPct val="0"/>
              </a:spcBef>
              <a:spcAft>
                <a:spcPct val="0"/>
              </a:spcAft>
            </a:pPr>
            <a:r>
              <a:rPr lang="en-US" altLang="zh-CN" sz="2400" b="1" dirty="0">
                <a:solidFill>
                  <a:schemeClr val="tx1"/>
                </a:solidFill>
                <a:latin typeface="+mn-ea"/>
                <a:cs typeface="+mn-ea"/>
              </a:rPr>
              <a:t>01</a:t>
            </a:r>
          </a:p>
        </p:txBody>
      </p:sp>
      <p:sp>
        <p:nvSpPr>
          <p:cNvPr id="10" name="矩形 9"/>
          <p:cNvSpPr/>
          <p:nvPr>
            <p:custDataLst>
              <p:tags r:id="rId7"/>
            </p:custDataLst>
          </p:nvPr>
        </p:nvSpPr>
        <p:spPr>
          <a:xfrm>
            <a:off x="1160359" y="1285978"/>
            <a:ext cx="3091455" cy="281424"/>
          </a:xfrm>
          <a:prstGeom prst="rect">
            <a:avLst/>
          </a:prstGeom>
          <a:noFill/>
        </p:spPr>
        <p:txBody>
          <a:bodyPr wrap="square" bIns="36195" rtlCol="0" anchor="ctr" anchorCtr="0">
            <a:noAutofit/>
          </a:bodyPr>
          <a:lstStyle/>
          <a:p>
            <a:pPr>
              <a:spcBef>
                <a:spcPct val="0"/>
              </a:spcBef>
              <a:spcAft>
                <a:spcPct val="0"/>
              </a:spcAft>
            </a:pPr>
            <a:r>
              <a:rPr lang="zh-CN" altLang="en-US" sz="2400" b="1" dirty="0">
                <a:solidFill>
                  <a:schemeClr val="tx1"/>
                </a:solidFill>
                <a:latin typeface="+mn-ea"/>
                <a:cs typeface="+mn-ea"/>
              </a:rPr>
              <a:t>特殊情况示例</a:t>
            </a:r>
          </a:p>
        </p:txBody>
      </p:sp>
      <p:sp>
        <p:nvSpPr>
          <p:cNvPr id="11" name="矩形 10"/>
          <p:cNvSpPr/>
          <p:nvPr>
            <p:custDataLst>
              <p:tags r:id="rId8"/>
            </p:custDataLst>
          </p:nvPr>
        </p:nvSpPr>
        <p:spPr>
          <a:xfrm>
            <a:off x="1159518" y="1585490"/>
            <a:ext cx="3091455" cy="1114337"/>
          </a:xfrm>
          <a:prstGeom prst="rect">
            <a:avLst/>
          </a:prstGeom>
          <a:ln>
            <a:noFill/>
            <a:prstDash val="sysDash"/>
          </a:ln>
        </p:spPr>
        <p:txBody>
          <a:bodyPr vert="horz" wrap="square" lIns="90170" tIns="46990" rIns="90170" bIns="46990" rtlCol="0" anchor="t" anchorCtr="0">
            <a:noAutofit/>
          </a:bodyPr>
          <a:lstStyle/>
          <a:p>
            <a:pPr indent="0" fontAlgn="auto">
              <a:lnSpc>
                <a:spcPct val="140000"/>
              </a:lnSpc>
              <a:spcBef>
                <a:spcPct val="0"/>
              </a:spcBef>
              <a:spcAft>
                <a:spcPct val="0"/>
              </a:spcAft>
            </a:pPr>
            <a:r>
              <a:rPr lang="zh-CN" altLang="en-US" dirty="0">
                <a:ln>
                  <a:noFill/>
                  <a:prstDash val="sysDot"/>
                </a:ln>
                <a:solidFill>
                  <a:schemeClr val="tx1"/>
                </a:solidFill>
                <a:latin typeface="+mn-ea"/>
                <a:cs typeface="+mn-ea"/>
                <a:sym typeface="+mn-ea"/>
              </a:rPr>
              <a:t>对于</a:t>
            </a:r>
            <a:r>
              <a:rPr lang="en-US" altLang="zh-CN" dirty="0">
                <a:ln>
                  <a:noFill/>
                  <a:prstDash val="sysDot"/>
                </a:ln>
                <a:solidFill>
                  <a:schemeClr val="tx1"/>
                </a:solidFill>
                <a:latin typeface="+mn-ea"/>
                <a:cs typeface="+mn-ea"/>
                <a:sym typeface="+mn-ea"/>
              </a:rPr>
              <a:t>“</a:t>
            </a:r>
            <a:r>
              <a:rPr lang="zh-CN" altLang="en-US" dirty="0">
                <a:ln>
                  <a:noFill/>
                  <a:prstDash val="sysDot"/>
                </a:ln>
                <a:solidFill>
                  <a:schemeClr val="tx1"/>
                </a:solidFill>
                <a:latin typeface="+mn-ea"/>
                <a:cs typeface="+mn-ea"/>
                <a:sym typeface="+mn-ea"/>
              </a:rPr>
              <a:t>这个多少钱？</a:t>
            </a:r>
            <a:r>
              <a:rPr lang="en-US" altLang="zh-CN" dirty="0">
                <a:ln>
                  <a:noFill/>
                  <a:prstDash val="sysDot"/>
                </a:ln>
                <a:solidFill>
                  <a:schemeClr val="tx1"/>
                </a:solidFill>
                <a:latin typeface="+mn-ea"/>
                <a:cs typeface="+mn-ea"/>
                <a:sym typeface="+mn-ea"/>
              </a:rPr>
              <a:t>”</a:t>
            </a:r>
            <a:r>
              <a:rPr lang="zh-CN" altLang="en-US" dirty="0">
                <a:ln>
                  <a:noFill/>
                  <a:prstDash val="sysDot"/>
                </a:ln>
                <a:solidFill>
                  <a:schemeClr val="tx1"/>
                </a:solidFill>
                <a:latin typeface="+mn-ea"/>
                <a:cs typeface="+mn-ea"/>
                <a:sym typeface="+mn-ea"/>
              </a:rPr>
              <a:t>这类难以明确关键物体的查询，模块采用特殊处理方式。</a:t>
            </a:r>
          </a:p>
        </p:txBody>
      </p:sp>
      <p:sp>
        <p:nvSpPr>
          <p:cNvPr id="13" name="矩形 12"/>
          <p:cNvSpPr/>
          <p:nvPr>
            <p:custDataLst>
              <p:tags r:id="rId9"/>
            </p:custDataLst>
          </p:nvPr>
        </p:nvSpPr>
        <p:spPr>
          <a:xfrm>
            <a:off x="818360" y="2904691"/>
            <a:ext cx="317180" cy="281424"/>
          </a:xfrm>
          <a:prstGeom prst="rect">
            <a:avLst/>
          </a:prstGeom>
          <a:noFill/>
        </p:spPr>
        <p:txBody>
          <a:bodyPr wrap="none" lIns="0" rtlCol="0">
            <a:normAutofit fontScale="57500" lnSpcReduction="20000"/>
          </a:bodyPr>
          <a:lstStyle/>
          <a:p>
            <a:pPr algn="l">
              <a:spcBef>
                <a:spcPct val="0"/>
              </a:spcBef>
              <a:spcAft>
                <a:spcPct val="0"/>
              </a:spcAft>
            </a:pPr>
            <a:r>
              <a:rPr lang="en-US" altLang="zh-CN" sz="2400" b="1" dirty="0">
                <a:solidFill>
                  <a:schemeClr val="tx1"/>
                </a:solidFill>
                <a:latin typeface="+mn-ea"/>
                <a:cs typeface="+mn-ea"/>
              </a:rPr>
              <a:t>02</a:t>
            </a:r>
          </a:p>
        </p:txBody>
      </p:sp>
      <p:sp>
        <p:nvSpPr>
          <p:cNvPr id="14" name="矩形 13"/>
          <p:cNvSpPr/>
          <p:nvPr>
            <p:custDataLst>
              <p:tags r:id="rId10"/>
            </p:custDataLst>
          </p:nvPr>
        </p:nvSpPr>
        <p:spPr>
          <a:xfrm>
            <a:off x="1160359" y="2904691"/>
            <a:ext cx="3091455" cy="281424"/>
          </a:xfrm>
          <a:prstGeom prst="rect">
            <a:avLst/>
          </a:prstGeom>
          <a:noFill/>
        </p:spPr>
        <p:txBody>
          <a:bodyPr wrap="square" bIns="36195" rtlCol="0" anchor="ctr" anchorCtr="0">
            <a:noAutofit/>
          </a:bodyPr>
          <a:lstStyle/>
          <a:p>
            <a:pPr>
              <a:spcBef>
                <a:spcPct val="0"/>
              </a:spcBef>
              <a:spcAft>
                <a:spcPct val="0"/>
              </a:spcAft>
            </a:pPr>
            <a:r>
              <a:rPr lang="zh-CN" altLang="en-US" sz="2400" b="1" dirty="0">
                <a:solidFill>
                  <a:schemeClr val="tx1"/>
                </a:solidFill>
                <a:latin typeface="+mn-ea"/>
                <a:cs typeface="+mn-ea"/>
              </a:rPr>
              <a:t>默认回退词使用</a:t>
            </a:r>
          </a:p>
        </p:txBody>
      </p:sp>
      <p:sp>
        <p:nvSpPr>
          <p:cNvPr id="15" name="矩形 14"/>
          <p:cNvSpPr/>
          <p:nvPr>
            <p:custDataLst>
              <p:tags r:id="rId11"/>
            </p:custDataLst>
          </p:nvPr>
        </p:nvSpPr>
        <p:spPr>
          <a:xfrm>
            <a:off x="1159518" y="3205885"/>
            <a:ext cx="3091455" cy="1114337"/>
          </a:xfrm>
          <a:prstGeom prst="rect">
            <a:avLst/>
          </a:prstGeom>
          <a:ln>
            <a:noFill/>
            <a:prstDash val="sysDash"/>
          </a:ln>
        </p:spPr>
        <p:txBody>
          <a:bodyPr vert="horz" wrap="square" lIns="90170" tIns="46990" rIns="90170" bIns="46990" rtlCol="0" anchor="t" anchorCtr="0">
            <a:noAutofit/>
          </a:bodyPr>
          <a:lstStyle/>
          <a:p>
            <a:pPr indent="0" fontAlgn="auto">
              <a:lnSpc>
                <a:spcPct val="140000"/>
              </a:lnSpc>
              <a:spcBef>
                <a:spcPct val="0"/>
              </a:spcBef>
              <a:spcAft>
                <a:spcPct val="0"/>
              </a:spcAft>
            </a:pPr>
            <a:r>
              <a:rPr lang="zh-CN" altLang="en-US" dirty="0">
                <a:ln>
                  <a:noFill/>
                  <a:prstDash val="sysDot"/>
                </a:ln>
                <a:solidFill>
                  <a:schemeClr val="tx1"/>
                </a:solidFill>
                <a:latin typeface="+mn-ea"/>
                <a:cs typeface="+mn-ea"/>
                <a:sym typeface="+mn-ea"/>
              </a:rPr>
              <a:t>当无法从查询中提取关键物体名称时，使用默认回退词</a:t>
            </a:r>
            <a:r>
              <a:rPr lang="en-US" altLang="zh-CN" dirty="0">
                <a:ln>
                  <a:noFill/>
                  <a:prstDash val="sysDot"/>
                </a:ln>
                <a:solidFill>
                  <a:schemeClr val="tx1"/>
                </a:solidFill>
                <a:latin typeface="+mn-ea"/>
                <a:cs typeface="+mn-ea"/>
                <a:sym typeface="+mn-ea"/>
              </a:rPr>
              <a:t>“item”</a:t>
            </a:r>
            <a:r>
              <a:rPr lang="zh-CN" altLang="en-US" dirty="0">
                <a:ln>
                  <a:noFill/>
                  <a:prstDash val="sysDot"/>
                </a:ln>
                <a:solidFill>
                  <a:schemeClr val="tx1"/>
                </a:solidFill>
                <a:latin typeface="+mn-ea"/>
                <a:cs typeface="+mn-ea"/>
                <a:sym typeface="+mn-ea"/>
              </a:rPr>
              <a:t>，如</a:t>
            </a:r>
            <a:r>
              <a:rPr lang="en-US" altLang="zh-CN" dirty="0">
                <a:ln>
                  <a:noFill/>
                  <a:prstDash val="sysDot"/>
                </a:ln>
                <a:solidFill>
                  <a:schemeClr val="tx1"/>
                </a:solidFill>
                <a:latin typeface="+mn-ea"/>
                <a:cs typeface="+mn-ea"/>
                <a:sym typeface="+mn-ea"/>
              </a:rPr>
              <a:t>“</a:t>
            </a:r>
            <a:r>
              <a:rPr lang="zh-CN" altLang="en-US" dirty="0">
                <a:ln>
                  <a:noFill/>
                  <a:prstDash val="sysDot"/>
                </a:ln>
                <a:solidFill>
                  <a:schemeClr val="tx1"/>
                </a:solidFill>
                <a:latin typeface="+mn-ea"/>
                <a:cs typeface="+mn-ea"/>
                <a:sym typeface="+mn-ea"/>
              </a:rPr>
              <a:t>这个多少钱？</a:t>
            </a:r>
            <a:r>
              <a:rPr lang="en-US" altLang="zh-CN" dirty="0">
                <a:ln>
                  <a:noFill/>
                  <a:prstDash val="sysDot"/>
                </a:ln>
                <a:solidFill>
                  <a:schemeClr val="tx1"/>
                </a:solidFill>
                <a:latin typeface="+mn-ea"/>
                <a:cs typeface="+mn-ea"/>
                <a:sym typeface="+mn-ea"/>
              </a:rPr>
              <a:t>”</a:t>
            </a:r>
            <a:r>
              <a:rPr lang="zh-CN" altLang="en-US" dirty="0">
                <a:ln>
                  <a:noFill/>
                  <a:prstDash val="sysDot"/>
                </a:ln>
                <a:solidFill>
                  <a:schemeClr val="tx1"/>
                </a:solidFill>
                <a:latin typeface="+mn-ea"/>
                <a:cs typeface="+mn-ea"/>
                <a:sym typeface="+mn-ea"/>
              </a:rPr>
              <a:t>的输出为</a:t>
            </a:r>
            <a:r>
              <a:rPr lang="en-US" altLang="zh-CN" dirty="0">
                <a:ln>
                  <a:noFill/>
                  <a:prstDash val="sysDot"/>
                </a:ln>
                <a:solidFill>
                  <a:schemeClr val="tx1"/>
                </a:solidFill>
                <a:latin typeface="+mn-ea"/>
                <a:cs typeface="+mn-ea"/>
                <a:sym typeface="+mn-ea"/>
              </a:rPr>
              <a:t>["item"]</a:t>
            </a:r>
            <a:r>
              <a:rPr lang="zh-CN" altLang="en-US" dirty="0">
                <a:ln>
                  <a:noFill/>
                  <a:prstDash val="sysDot"/>
                </a:ln>
                <a:solidFill>
                  <a:schemeClr val="tx1"/>
                </a:solidFill>
                <a:latin typeface="+mn-ea"/>
                <a:cs typeface="+mn-ea"/>
                <a:sym typeface="+mn-ea"/>
              </a:rPr>
              <a:t>。</a:t>
            </a:r>
          </a:p>
        </p:txBody>
      </p:sp>
      <p:cxnSp>
        <p:nvCxnSpPr>
          <p:cNvPr id="12" name="直接连接符 11"/>
          <p:cNvCxnSpPr/>
          <p:nvPr>
            <p:custDataLst>
              <p:tags r:id="rId12"/>
            </p:custDataLst>
          </p:nvPr>
        </p:nvCxnSpPr>
        <p:spPr>
          <a:xfrm flipV="1">
            <a:off x="965172" y="1679719"/>
            <a:ext cx="421" cy="1096249"/>
          </a:xfrm>
          <a:prstGeom prst="line">
            <a:avLst/>
          </a:prstGeom>
          <a:ln>
            <a:solidFill>
              <a:schemeClr val="accent1"/>
            </a:soli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PRESENTATION_SOURCE" val="WPPAIGeneratePPT"/>
</p:tagLst>
</file>

<file path=ppt/tags/tag10.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
  <p:tag name="KSO_WM_TEMPLATE_CATEGORY" val="custom"/>
</p:tagLst>
</file>

<file path=ppt/tags/tag100.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101.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102.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3.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4.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5.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6.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7.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8.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09.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
  <p:tag name="KSO_WM_TEMPLATE_CATEGORY" val="custom"/>
</p:tagLst>
</file>

<file path=ppt/tags/tag110.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1.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2.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3.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4.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5.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6.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7.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8.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
  <p:tag name="KSO_WM_TEMPLATE_CATEGORY" val="custom"/>
</p:tagLst>
</file>

<file path=ppt/tags/tag119.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
  <p:tag name="KSO_WM_TEMPLATE_CATEGORY" val="custom"/>
</p:tagLst>
</file>

<file path=ppt/tags/tag12.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
  <p:tag name="KSO_WM_TEMPLATE_CATEGORY" val="custom"/>
</p:tagLst>
</file>

<file path=ppt/tags/tag120.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
  <p:tag name="KSO_WM_TEMPLATE_CATEGORY" val="custom"/>
</p:tagLst>
</file>

<file path=ppt/tags/tag121.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
  <p:tag name="KSO_WM_TEMPLATE_CATEGORY" val="custom"/>
</p:tagLst>
</file>

<file path=ppt/tags/tag122.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
  <p:tag name="KSO_WM_TEMPLATE_CATEGORY" val="custom"/>
</p:tagLst>
</file>

<file path=ppt/tags/tag123.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
  <p:tag name="KSO_WM_TEMPLATE_CATEGORY" val="custom"/>
</p:tagLst>
</file>

<file path=ppt/tags/tag124.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
  <p:tag name="KSO_WM_TEMPLATE_CATEGORY" val="custom"/>
</p:tagLst>
</file>

<file path=ppt/tags/tag125.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
  <p:tag name="KSO_WM_TEMPLATE_CATEGORY" val="custom"/>
</p:tagLst>
</file>

<file path=ppt/tags/tag126.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
  <p:tag name="KSO_WM_TEMPLATE_CATEGORY" val="custom"/>
</p:tagLst>
</file>

<file path=ppt/tags/tag127.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
  <p:tag name="KSO_WM_TEMPLATE_CATEGORY" val="custom"/>
</p:tagLst>
</file>

<file path=ppt/tags/tag128.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
  <p:tag name="KSO_WM_TEMPLATE_CATEGORY" val="custom"/>
</p:tagLst>
</file>

<file path=ppt/tags/tag129.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
  <p:tag name="KSO_WM_TEMPLATE_CATEGORY" val="custom"/>
</p:tagLst>
</file>

<file path=ppt/tags/tag13.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
  <p:tag name="KSO_WM_TEMPLATE_CATEGORY" val="custom"/>
</p:tagLst>
</file>

<file path=ppt/tags/tag130.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
  <p:tag name="KSO_WM_TEMPLATE_CATEGORY" val="custom"/>
</p:tagLst>
</file>

<file path=ppt/tags/tag131.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
  <p:tag name="KSO_WM_TEMPLATE_CATEGORY" val="custom"/>
</p:tagLst>
</file>

<file path=ppt/tags/tag132.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3.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4.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5.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6.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7.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8.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39.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
  <p:tag name="KSO_WM_TEMPLATE_CATEGORY" val="custom"/>
</p:tagLst>
</file>

<file path=ppt/tags/tag140.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1.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2.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3.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4.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5.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6.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7.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8.xml><?xml version="1.0" encoding="utf-8"?>
<p:tagLst xmlns:a="http://schemas.openxmlformats.org/drawingml/2006/main" xmlns:r="http://schemas.openxmlformats.org/officeDocument/2006/relationships" xmlns:p="http://schemas.openxmlformats.org/presentationml/2006/main">
  <p:tag name="KSO_WM_UNIT_ID" val="_12**"/>
  <p:tag name="KSO_WM_BEAUTIFY_FLAG" val="#wm#"/>
  <p:tag name="KSO_WM_TAG_VERSION" val="3.0"/>
  <p:tag name="KSO_WM_UNIT_LAYERLEVEL" val="1"/>
  <p:tag name="KSO_WM_TEMPLATE_INDEX" val="7"/>
  <p:tag name="KSO_WM_TEMPLATE_CATEGORY" val="custom"/>
</p:tagLst>
</file>

<file path=ppt/tags/tag149.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TEMPLATE_PLACEHOLDER_POS" val="176,80.625,960,427.5"/>
  <p:tag name="KSO_WM_SLIDE_SUBTYPE" val="pureTxt"/>
  <p:tag name="KSO_WM_SLIDE_ITEM_CNT" val="0"/>
  <p:tag name="KSO_WM_TEMPLATE_INDEX" val="7"/>
  <p:tag name="KSO_WM_SLIDE_THEME_ID" val="20237653"/>
  <p:tag name="KSO_WM_SLIDE_INDEX" val="1"/>
  <p:tag name="KSO_WM_BEAUTIFY_FLAG" val="#wm#"/>
  <p:tag name="KSO_WM_TEMPLATE_CATEGORY" val="custom"/>
  <p:tag name="KSO_WM_TEMPLATE_THUMBS_INDEX" val="1、5"/>
  <p:tag name="KSO_WM_SLIDE_ID" val="custom7_1"/>
  <p:tag name="KSO_WM_SLIDE_LAYOUT" val="_a_b"/>
  <p:tag name="KSO_WM_SLIDE_LAYOUT_CNT" val="2_1_1"/>
</p:tagLst>
</file>

<file path=ppt/tags/tag15.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
  <p:tag name="KSO_WM_TEMPLATE_CATEGORY" val="custom"/>
</p:tagLst>
</file>

<file path=ppt/tags/tag15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1*a*1"/>
  <p:tag name="KSO_WM_UNIT_LAYERLEVEL" val="1"/>
  <p:tag name="KSO_WM_TEMPLATE_INDEX" val="7"/>
  <p:tag name="KSO_WM_TEMPLATE_CATEGORY" val="custom"/>
</p:tagLst>
</file>

<file path=ppt/tags/tag151.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1**"/>
  <p:tag name="KSO_WM_UNIT_LAYERLEVEL" val="1"/>
</p:tagLst>
</file>

<file path=ppt/tags/tag152.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1**"/>
  <p:tag name="KSO_WM_UNIT_LAYERLEVEL" val="1"/>
</p:tagLst>
</file>

<file path=ppt/tags/tag153.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TEMPLATE_PLACEHOLDER_POS" val="48,0,960,540"/>
  <p:tag name="KSO_WM_TEMPLATE_PLACEHOLDER_POS2" val="48,101.122,960,540"/>
  <p:tag name="KSO_WM_SLIDE_SUBTYPE" val="diag"/>
  <p:tag name="KSO_WM_SLIDE_ITEM_CNT" val="6"/>
  <p:tag name="KSO_WM_TEMPLATE_INDEX" val="7"/>
  <p:tag name="KSO_WM_SLIDE_THEME_ID" val="20233080"/>
  <p:tag name="KSO_WM_SLIDE_INDEX" val="2"/>
  <p:tag name="KSO_WM_BEAUTIFY_FLAG" val="#wm#"/>
  <p:tag name="KSO_WM_TEMPLATE_CATEGORY" val="custom"/>
  <p:tag name="KSO_WM_ASSEMBLE_CHIP_INDEX" val="diag"/>
  <p:tag name="KSO_WM_DIAGRAM_GROUP_CODE" val="l1-1"/>
  <p:tag name="KSO_WM_SLIDE_ID" val="custom7_2"/>
  <p:tag name="KSO_WM_SLIDE_LAYOUT" val="a_l"/>
  <p:tag name="KSO_WM_SLIDE_LAYOUT_CNT" val="1_1"/>
</p:tagLst>
</file>

<file path=ppt/tags/tag15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7_2*a*1"/>
  <p:tag name="KSO_WM_UNIT_LAYERLEVEL" val="1"/>
  <p:tag name="KSO_WM_TEMPLATE_INDEX" val="7"/>
  <p:tag name="KSO_WM_TEMPLATE_CATEGORY" val="custom"/>
</p:tagLst>
</file>

<file path=ppt/tags/tag155.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1"/>
  <p:tag name="KSO_WM_BEAUTIFY_FLAG" val="#wm#"/>
  <p:tag name="KSO_WM_TAG_VERSION" val="3.0"/>
  <p:tag name="KSO_WM_DIAGRAM_VERSION" val="3"/>
  <p:tag name="KSO_WM_UNIT_PRESET_TEXT" val="01"/>
  <p:tag name="KSO_WM_DIAGRAM_GROUP_CODE" val="l1-1"/>
  <p:tag name="KSO_WM_DIAGRAM_COLOR_TRICK" val="1"/>
  <p:tag name="KSO_WM_DIAGRAM_COLOR_TEXT_CAN_REMOVE" val="n"/>
  <p:tag name="KSO_WM_UNIT_ID" val="custom7_2*l_h_i*1_1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56.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3_1"/>
  <p:tag name="KSO_WM_BEAUTIFY_FLAG" val="#wm#"/>
  <p:tag name="KSO_WM_TAG_VERSION" val="3.0"/>
  <p:tag name="KSO_WM_DIAGRAM_VERSION" val="3"/>
  <p:tag name="KSO_WM_UNIT_PRESET_TEXT" val="04"/>
  <p:tag name="KSO_WM_DIAGRAM_GROUP_CODE" val="l1-1"/>
  <p:tag name="KSO_WM_DIAGRAM_COLOR_TRICK" val="1"/>
  <p:tag name="KSO_WM_DIAGRAM_COLOR_TEXT_CAN_REMOVE" val="n"/>
  <p:tag name="KSO_WM_UNIT_ID" val="custom7_2*l_h_i*1_3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57.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1"/>
  <p:tag name="KSO_WM_BEAUTIFY_FLAG" val="#wm#"/>
  <p:tag name="KSO_WM_TAG_VERSION" val="3.0"/>
  <p:tag name="KSO_WM_DIAGRAM_VERSION" val="3"/>
  <p:tag name="KSO_WM_UNIT_PRESET_TEXT" val="02"/>
  <p:tag name="KSO_WM_DIAGRAM_GROUP_CODE" val="l1-1"/>
  <p:tag name="KSO_WM_DIAGRAM_COLOR_TRICK" val="1"/>
  <p:tag name="KSO_WM_DIAGRAM_COLOR_TEXT_CAN_REMOVE" val="n"/>
  <p:tag name="KSO_WM_UNIT_ID" val="custom7_2*l_h_i*1_2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58.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2"/>
  <p:tag name="KSO_WM_BEAUTIFY_FLAG" val="#wm#"/>
  <p:tag name="KSO_WM_TAG_VERSION" val="3.0"/>
  <p:tag name="KSO_WM_DIAGRAM_VERSION" val="3"/>
  <p:tag name="KSO_WM_UNIT_PRESET_TEXT" val="05"/>
  <p:tag name="KSO_WM_DIAGRAM_GROUP_CODE" val="l1-1"/>
  <p:tag name="KSO_WM_DIAGRAM_COLOR_TRICK" val="1"/>
  <p:tag name="KSO_WM_DIAGRAM_COLOR_TEXT_CAN_REMOVE" val="n"/>
  <p:tag name="KSO_WM_UNIT_ID" val="custom7_2*l_h_i*1_2_2"/>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59.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5_1"/>
  <p:tag name="KSO_WM_BEAUTIFY_FLAG" val="#wm#"/>
  <p:tag name="KSO_WM_TAG_VERSION" val="3.0"/>
  <p:tag name="KSO_WM_DIAGRAM_VERSION" val="3"/>
  <p:tag name="KSO_WM_UNIT_PRESET_TEXT" val="03"/>
  <p:tag name="KSO_WM_DIAGRAM_GROUP_CODE" val="l1-1"/>
  <p:tag name="KSO_WM_DIAGRAM_COLOR_TRICK" val="1"/>
  <p:tag name="KSO_WM_DIAGRAM_COLOR_TEXT_CAN_REMOVE" val="n"/>
  <p:tag name="KSO_WM_UNIT_ID" val="custom7_2*l_h_i*1_5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
  <p:tag name="KSO_WM_TEMPLATE_CATEGORY" val="custom"/>
</p:tagLst>
</file>

<file path=ppt/tags/tag160.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6_1"/>
  <p:tag name="KSO_WM_BEAUTIFY_FLAG" val="#wm#"/>
  <p:tag name="KSO_WM_TAG_VERSION" val="3.0"/>
  <p:tag name="KSO_WM_DIAGRAM_VERSION" val="3"/>
  <p:tag name="KSO_WM_UNIT_PRESET_TEXT" val="06"/>
  <p:tag name="KSO_WM_DIAGRAM_GROUP_CODE" val="l1-1"/>
  <p:tag name="KSO_WM_DIAGRAM_COLOR_TRICK" val="1"/>
  <p:tag name="KSO_WM_DIAGRAM_COLOR_TEXT_CAN_REMOVE" val="n"/>
  <p:tag name="KSO_WM_UNIT_ID" val="custom7_2*l_h_i*1_6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1.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1_1"/>
  <p:tag name="KSO_WM_BEAUTIFY_FLAG" val="#wm#"/>
  <p:tag name="KSO_WM_TAG_VERSION" val="3.0"/>
  <p:tag name="KSO_WM_DIAGRAM_VERSION" val="3"/>
  <p:tag name="KSO_WM_UNIT_PRESET_TEXT" val="Introduction"/>
  <p:tag name="KSO_WM_DIAGRAM_GROUP_CODE" val="l1-1"/>
  <p:tag name="KSO_WM_DIAGRAM_COLOR_TRICK" val="1"/>
  <p:tag name="KSO_WM_DIAGRAM_COLOR_TEXT_CAN_REMOVE" val="n"/>
  <p:tag name="KSO_WM_UNIT_ID" val="custom7_2*l_h_f*1_1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2.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2_1"/>
  <p:tag name="KSO_WM_BEAUTIFY_FLAG" val="#wm#"/>
  <p:tag name="KSO_WM_TAG_VERSION" val="3.0"/>
  <p:tag name="KSO_WM_DIAGRAM_VERSION" val="3"/>
  <p:tag name="KSO_WM_UNIT_PRESET_TEXT" val="Resume"/>
  <p:tag name="KSO_WM_DIAGRAM_GROUP_CODE" val="l1-1"/>
  <p:tag name="KSO_WM_DIAGRAM_COLOR_TRICK" val="1"/>
  <p:tag name="KSO_WM_DIAGRAM_COLOR_TEXT_CAN_REMOVE" val="n"/>
  <p:tag name="KSO_WM_UNIT_ID" val="custom7_2*l_h_f*1_2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3.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5_1"/>
  <p:tag name="KSO_WM_BEAUTIFY_FLAG" val="#wm#"/>
  <p:tag name="KSO_WM_TAG_VERSION" val="3.0"/>
  <p:tag name="KSO_WM_DIAGRAM_VERSION" val="3"/>
  <p:tag name="KSO_WM_UNIT_PRESET_TEXT" val="Cover letter"/>
  <p:tag name="KSO_WM_DIAGRAM_GROUP_CODE" val="l1-1"/>
  <p:tag name="KSO_WM_DIAGRAM_COLOR_TRICK" val="1"/>
  <p:tag name="KSO_WM_DIAGRAM_COLOR_TEXT_CAN_REMOVE" val="n"/>
  <p:tag name="KSO_WM_UNIT_ID" val="custom7_2*l_h_f*1_5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4.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3_1"/>
  <p:tag name="KSO_WM_BEAUTIFY_FLAG" val="#wm#"/>
  <p:tag name="KSO_WM_TAG_VERSION" val="3.0"/>
  <p:tag name="KSO_WM_DIAGRAM_VERSION" val="3"/>
  <p:tag name="KSO_WM_UNIT_PRESET_TEXT" val="My work"/>
  <p:tag name="KSO_WM_DIAGRAM_GROUP_CODE" val="l1-1"/>
  <p:tag name="KSO_WM_DIAGRAM_COLOR_TRICK" val="1"/>
  <p:tag name="KSO_WM_DIAGRAM_COLOR_TEXT_CAN_REMOVE" val="n"/>
  <p:tag name="KSO_WM_UNIT_ID" val="custom7_2*l_h_f*1_3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5.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4_1"/>
  <p:tag name="KSO_WM_BEAUTIFY_FLAG" val="#wm#"/>
  <p:tag name="KSO_WM_TAG_VERSION" val="3.0"/>
  <p:tag name="KSO_WM_DIAGRAM_VERSION" val="3"/>
  <p:tag name="KSO_WM_UNIT_PRESET_TEXT" val="Previous projects"/>
  <p:tag name="KSO_WM_DIAGRAM_GROUP_CODE" val="l1-1"/>
  <p:tag name="KSO_WM_DIAGRAM_COLOR_TRICK" val="1"/>
  <p:tag name="KSO_WM_DIAGRAM_COLOR_TEXT_CAN_REMOVE" val="n"/>
  <p:tag name="KSO_WM_UNIT_ID" val="custom7_2*l_h_f*1_4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6.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6_1"/>
  <p:tag name="KSO_WM_BEAUTIFY_FLAG" val="#wm#"/>
  <p:tag name="KSO_WM_TAG_VERSION" val="3.0"/>
  <p:tag name="KSO_WM_DIAGRAM_VERSION" val="3"/>
  <p:tag name="KSO_WM_UNIT_PRESET_TEXT" val="Other"/>
  <p:tag name="KSO_WM_DIAGRAM_GROUP_CODE" val="l1-1"/>
  <p:tag name="KSO_WM_DIAGRAM_COLOR_TRICK" val="1"/>
  <p:tag name="KSO_WM_DIAGRAM_COLOR_TEXT_CAN_REMOVE" val="n"/>
  <p:tag name="KSO_WM_UNIT_ID" val="custom7_2*l_h_f*1_6_1"/>
  <p:tag name="KSO_WM_UNIT_LAYERLEVEL" val="1_1_1"/>
  <p:tag name="KSO_WM_TEMPLATE_INDEX" val="7"/>
  <p:tag name="KSO_WM_TEMPLATE_CATEGORY" val="custom"/>
  <p:tag name="KSO_WM_DIAGRAM_VIRTUALLY_FRAME" val="{&quot;height&quot;:177.09440944881888,&quot;left&quot;:63.39291338582677,&quot;top&quot;:101.15551181102362,&quot;width&quot;:606.6258267716536}"/>
</p:tagLst>
</file>

<file path=ppt/tags/tag167.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16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169.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17.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
  <p:tag name="KSO_WM_TEMPLATE_CATEGORY" val="custom"/>
</p:tagLst>
</file>

<file path=ppt/tags/tag170.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171.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410_3*l_h_a*1_2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3.xml><?xml version="1.0" encoding="utf-8"?>
<p:tagLst xmlns:a="http://schemas.openxmlformats.org/drawingml/2006/main" xmlns:r="http://schemas.openxmlformats.org/officeDocument/2006/relationships" xmlns:p="http://schemas.openxmlformats.org/presentationml/2006/main">
  <p:tag name="KSO_WM_SLIDE_ID" val="custom20233597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3597"/>
  <p:tag name="KSO_WM_SLIDE_TYPE" val="text"/>
  <p:tag name="KSO_WM_SLIDE_SUBTYPE" val="picTxt"/>
  <p:tag name="KSO_WM_SLIDE_SIZE" val="408.15*360.15"/>
  <p:tag name="KSO_WM_SLIDE_POSITION" val="50.475*132.65"/>
  <p:tag name="KSO_WM_SLIDE_LAYOUT" val="a_d_l"/>
  <p:tag name="KSO_WM_SLIDE_LAYOUT_CNT" val="1_1_1"/>
  <p:tag name="KSO_WM_SPECIAL_SOURCE" val="bdnull"/>
  <p:tag name="KSO_WM_DIAGRAM_GROUP_CODE" val="l1-1"/>
  <p:tag name="KSO_WM_SLIDE_DIAGTYPE" val="l"/>
</p:tagLst>
</file>

<file path=ppt/tags/tag1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597_1*a*1"/>
  <p:tag name="KSO_WM_TEMPLATE_CATEGORY" val="custom"/>
  <p:tag name="KSO_WM_TEMPLATE_INDEX" val="20233597"/>
  <p:tag name="KSO_WM_UNIT_LAYERLEVEL" val="1"/>
  <p:tag name="KSO_WM_TAG_VERSION" val="3.0"/>
  <p:tag name="KSO_WM_BEAUTIFY_FLAG" val="#wm#"/>
  <p:tag name="KSO_WM_UNIT_VALUE" val="30"/>
  <p:tag name="KSO_WM_DIAGRAM_GROUP_CODE" val="l1-1"/>
</p:tagLst>
</file>

<file path=ppt/tags/tag175.xml><?xml version="1.0" encoding="utf-8"?>
<p:tagLst xmlns:a="http://schemas.openxmlformats.org/drawingml/2006/main" xmlns:r="http://schemas.openxmlformats.org/officeDocument/2006/relationships" xmlns:p="http://schemas.openxmlformats.org/presentationml/2006/main">
  <p:tag name="KSO_WM_UNIT_VALUE" val="1903*153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97_1*d*1"/>
  <p:tag name="KSO_WM_TEMPLATE_CATEGORY" val="custom"/>
  <p:tag name="KSO_WM_TEMPLATE_INDEX" val="20233597"/>
  <p:tag name="KSO_WM_UNIT_LAYERLEVEL" val="1"/>
  <p:tag name="KSO_WM_TAG_VERSION" val="3.0"/>
  <p:tag name="KSO_WM_BEAUTIFY_FLAG" val="#wm#"/>
  <p:tag name="KSO_WM_UNIT_PICTURE_SUBTYPE" val="b"/>
  <p:tag name="MH_PIC_SOURCE_TYPE" val="ai_match*TextGenerateImg**1751347066634_119.1_e5b3f452d0fc-slide-0"/>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410_3*l_i*1_1"/>
  <p:tag name="KSO_WM_TEMPLATE_CATEGORY" val="diagram"/>
  <p:tag name="KSO_WM_TEMPLATE_INDEX" val="20235410"/>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410_3*l_h_f*1_1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此处输入你的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410_3*l_h_a*1_1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410_3*l_h_f*1_2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此处输入你的正文，为了最终演示发布的良好效果，根据需要可酌情增减文字，以便观者可以准确理解您所传达的信息。"/>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410_3*l_h_a*1_2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1_1"/>
  <p:tag name="KSO_WM_UNIT_INDEX" val="1_1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410_3*l_h_x*1_1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2_1"/>
  <p:tag name="KSO_WM_UNIT_INDEX" val="1_2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410_3*l_h_x*1_2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8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5410_3*l_h_f*1_3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输入正文，文字是您思想的提炼，为了最终演示发布的良好效果，请言简的阐述观点。以便观者可以准确理解您所传达的信息。"/>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5410_3*l_h_a*1_3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5410_3*l_h_f*1_4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此处输入正文，文字是您思想的提炼，为了最终演示发布的良好效果，根据需要可酌情增减文字，以便观者准确理解您的信息。"/>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5410_3*l_h_a*1_4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3_1"/>
  <p:tag name="KSO_WM_UNIT_INDEX" val="1_3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9.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4_1"/>
  <p:tag name="KSO_WM_UNIT_INDEX" val="1_4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410_3*l_h_x*1_3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410_3*l_h_x*1_4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4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57,&quot;left&quot;:-14.03114005501816,&quot;top&quot;:54.1375560033603,&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93.xml><?xml version="1.0" encoding="utf-8"?>
<p:tagLst xmlns:a="http://schemas.openxmlformats.org/drawingml/2006/main" xmlns:r="http://schemas.openxmlformats.org/officeDocument/2006/relationships" xmlns:p="http://schemas.openxmlformats.org/presentationml/2006/main">
  <p:tag name="KSO_WM_SLIDE_ID" val="diagram20233532_1"/>
  <p:tag name="KSO_WM_TEMPLATE_SUBCATEGORY" val="0"/>
  <p:tag name="KSO_WM_TEMPLATE_MASTER_TYPE" val="0"/>
  <p:tag name="KSO_WM_TEMPLATE_COLOR_TYPE" val="0"/>
  <p:tag name="KSO_WM_SLIDE_TYPE" val="text"/>
  <p:tag name="KSO_WM_SLIDE_SUBTYPE" val="diag"/>
  <p:tag name="KSO_WM_SLIDE_ITEM_CNT" val="4"/>
  <p:tag name="KSO_WM_SLIDE_INDEX" val="1"/>
  <p:tag name="KSO_WM_SLIDE_SIZE" val="838.45*357.65"/>
  <p:tag name="KSO_WM_SLIDE_POSITION" val="57.3*107"/>
  <p:tag name="KSO_WM_DIAGRAM_GROUP_CODE" val="l1-1"/>
  <p:tag name="KSO_WM_SLIDE_DIAGTYPE" val="l"/>
  <p:tag name="KSO_WM_TAG_VERSION" val="3.0"/>
  <p:tag name="KSO_WM_BEAUTIFY_FLAG" val="#wm#"/>
  <p:tag name="KSO_WM_TEMPLATE_CATEGORY" val="diagram"/>
  <p:tag name="KSO_WM_TEMPLATE_INDEX" val="20233532"/>
  <p:tag name="KSO_WM_SLIDE_LAYOUT" val="a_l"/>
  <p:tag name="KSO_WM_SLIDE_LAYOUT_CNT" val="1_1"/>
  <p:tag name="KSO_WM_SPECIAL_SOURCE" val="bdnull"/>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3532_1*l_h_i*1_3_3"/>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3532_1*l_h_i*1_2_3"/>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3532_1*l_h_i*1_1_3"/>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Lst>
</file>

<file path=ppt/tags/tag197.xml><?xml version="1.0" encoding="utf-8"?>
<p:tagLst xmlns:a="http://schemas.openxmlformats.org/drawingml/2006/main" xmlns:r="http://schemas.openxmlformats.org/officeDocument/2006/relationships" xmlns:p="http://schemas.openxmlformats.org/presentationml/2006/main">
  <p:tag name="KSO_WM_UNIT_VALUE" val="199*199"/>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3532_1*l_h_d*1_4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3499999940395355,&quot;colorType&quot;:1,&quot;foreColorIndex&quot;:14,&quot;transparency&quot;:0},&quot;type&quot;:1},&quot;glow&quot;:{&quot;colorType&quot;:0},&quot;line&quot;:{&quot;solidLine&quot;:{&quot;brightness&quot;:-0.3499999940395355,&quot;colorType&quot;:1,&quot;foreColorIndex&quot;:14,&quot;transparency&quot;:0.8999999761581421},&quot;type&quot;:1},&quot;shadow&quot;:{&quot;brightness&quot;:0,&quot;colorType&quot;:2,&quot;rgb&quot;:&quot;#000000&quot;,&quot;transparency&quot;:0.8799999952316284},&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35"/>
  <p:tag name="KSO_WM_UNIT_LINE_FORE_SCHEMECOLOR_INDEX" val="14"/>
</p:tagLst>
</file>

<file path=ppt/tags/tag198.xml><?xml version="1.0" encoding="utf-8"?>
<p:tagLst xmlns:a="http://schemas.openxmlformats.org/drawingml/2006/main" xmlns:r="http://schemas.openxmlformats.org/officeDocument/2006/relationships" xmlns:p="http://schemas.openxmlformats.org/presentationml/2006/main">
  <p:tag name="KSO_WM_UNIT_VALUE" val="199*19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532_1*l_h_d*1_1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3499999940395355,&quot;colorType&quot;:1,&quot;foreColorIndex&quot;:14,&quot;transparency&quot;:0},&quot;type&quot;:1},&quot;glow&quot;:{&quot;colorType&quot;:0},&quot;line&quot;:{&quot;solidLine&quot;:{&quot;brightness&quot;:-0.3499999940395355,&quot;colorType&quot;:1,&quot;foreColorIndex&quot;:14,&quot;transparency&quot;:0.8999999761581421},&quot;type&quot;:1},&quot;shadow&quot;:{&quot;brightness&quot;:0,&quot;colorType&quot;:2,&quot;rgb&quot;:&quot;#000000&quot;,&quot;transparency&quot;:0.8799999952316284},&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35"/>
  <p:tag name="KSO_WM_UNIT_LINE_FORE_SCHEMECOLOR_INDEX" val="14"/>
  <p:tag name="MH_PIC_SOURCE_TYPE" val="ai_match*VCG211370297580**1751347066634_119.1_e5b3f452d0fc-slide-1"/>
</p:tagLst>
</file>

<file path=ppt/tags/tag199.xml><?xml version="1.0" encoding="utf-8"?>
<p:tagLst xmlns:a="http://schemas.openxmlformats.org/drawingml/2006/main" xmlns:r="http://schemas.openxmlformats.org/officeDocument/2006/relationships" xmlns:p="http://schemas.openxmlformats.org/presentationml/2006/main">
  <p:tag name="KSO_WM_UNIT_VALUE" val="199*19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532_1*l_h_d*1_2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3499999940395355,&quot;colorType&quot;:1,&quot;foreColorIndex&quot;:14,&quot;transparency&quot;:0},&quot;type&quot;:1},&quot;glow&quot;:{&quot;colorType&quot;:0},&quot;line&quot;:{&quot;solidLine&quot;:{&quot;brightness&quot;:-0.3499999940395355,&quot;colorType&quot;:1,&quot;foreColorIndex&quot;:14,&quot;transparency&quot;:0.8999999761581421},&quot;type&quot;:1},&quot;shadow&quot;:{&quot;brightness&quot;:0,&quot;colorType&quot;:2,&quot;rgb&quot;:&quot;#000000&quot;,&quot;transparency&quot;:0.8799999952316284},&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35"/>
  <p:tag name="KSO_WM_UNIT_LINE_FORE_SCHEMECOLOR_INDEX" val="14"/>
</p:tagLst>
</file>

<file path=ppt/tags/tag2.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
  <p:tag name="KSO_WM_TEMPLATE_CATEGORY" val="custom"/>
</p:tagLst>
</file>

<file path=ppt/tags/tag20.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3532_1*l_i*1_1"/>
  <p:tag name="KSO_WM_TEMPLATE_CATEGORY" val="diagram"/>
  <p:tag name="KSO_WM_TEMPLATE_INDEX" val="20233532"/>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solidLine&quot;:{&quot;brightness&quot;:0,&quot;colorType&quot;:1,&quot;foreColorIndex&quot;:13,&quot;transparency&quot;:0.85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532_1*l_h_i*1_1_2"/>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quot;colorType&quot;:2,&quot;rgb&quot;:&quot;#808080&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532_1*l_h_i*1_2_2"/>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quot;colorType&quot;:2,&quot;rgb&quot;:&quot;#808080&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532_1*l_h_i*1_1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32_1*l_h_f*1_1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UNIT_VALUE" val="98"/>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文字是思想的提炼，请尽量言简意赅的阐述观点。单击此处输入您的项正文，文字是思想的提炼，请尽量言简意赅的阐述观点。单击此处输入您的项正文，文字是思想的提炼"/>
  <p:tag name="KSO_WM_UNIT_TEXT_FILL_FORE_SCHEMECOLOR_INDEX" val="1"/>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32_1*l_h_a*1_1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UNIT_PRESET_TEXT" val="单击添加标题"/>
  <p:tag name="KSO_WM_UNIT_TEXT_FILL_FORE_SCHEMECOLOR_INDEX" val="1"/>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532_1*l_h_i*1_2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32_1*l_h_f*1_2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8"/>
  <p:tag name="KSO_WM_UNIT_TEXT_TYPE" val="1"/>
  <p:tag name="KSO_WM_UNIT_TEXT_LAYER_COUNT" val="1"/>
  <p:tag name="KSO_WM_BEAUTIFY_FLAG" val="#wm#"/>
  <p:tag name="KSO_WM_UNIT_PRESET_TEXT" val="单击此处输入您的项正文，文字是思想的提炼，请尽量言简意赅的阐述观点。单击此处输入您的项正文，文字是思想的提炼，请尽量言简意赅的阐述观点。单击此处输入您的项正文，文字是思想的提炼"/>
  <p:tag name="KSO_WM_UNIT_TEXT_FILL_FORE_SCHEMECOLOR_INDEX" val="1"/>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32_1*l_h_a*1_2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UNIT_PRESET_TEXT" val="单击添加标题"/>
  <p:tag name="KSO_WM_UNIT_TEXT_FILL_FORE_SCHEMECOLOR_INDEX" val="1"/>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3532_1*l_h_i*1_3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532_1*l_h_f*1_3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8"/>
  <p:tag name="KSO_WM_UNIT_TEXT_TYPE" val="1"/>
  <p:tag name="KSO_WM_UNIT_TEXT_LAYER_COUNT" val="1"/>
  <p:tag name="KSO_WM_BEAUTIFY_FLAG" val="#wm#"/>
  <p:tag name="KSO_WM_UNIT_PRESET_TEXT" val="单击此处输入您的项正文，文字是思想的提炼，请尽量言简意赅的阐述观点。单击此处输入您的项正文，文字是思想的提炼，请尽量言简意赅的阐述观点。单击此处输入您的项正文，文字是思想的提炼"/>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532_1*l_h_a*1_3_1"/>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TEXT_TYPE" val="1"/>
  <p:tag name="KSO_WM_BEAUTIFY_FLAG" val="#wm#"/>
  <p:tag name="KSO_WM_UNIT_PRESET_TEXT" val="单击添加标题"/>
</p:tagLst>
</file>

<file path=ppt/tags/tag212.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custom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7"/>
  <p:tag name="KSO_WM_TEMPLATE_CATEGORY" val="custo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532_1*l_h_i*1_2_2"/>
  <p:tag name="KSO_WM_TEMPLATE_CATEGORY" val="diagram"/>
  <p:tag name="KSO_WM_TEMPLATE_INDEX" val="20233532"/>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4"/>
  <p:tag name="KSO_WM_DIAGRAM_VIRTUALLY_FRAME" val="{&quot;height&quot;:362.0713385826772,&quot;left&quot;:57.3,&quot;top&quot;:102.61433070866141,&quot;width&quot;:838.5000787401575}"/>
  <p:tag name="KSO_WM_DIAGRAM_COLOR_MATCH_VALUE" val="{&quot;shape&quot;:{&quot;fill&quot;:{&quot;solid&quot;:{&quot;brightness&quot;:0,&quot;colorType&quot;:2,&quot;rgb&quot;:&quot;#808080&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215.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216.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217.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18.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26_1*a*1"/>
  <p:tag name="KSO_WM_TEMPLATE_CATEGORY" val="custom"/>
  <p:tag name="KSO_WM_TEMPLATE_INDEX" val="20233226"/>
  <p:tag name="KSO_WM_UNIT_LAYERLEVEL" val="1"/>
  <p:tag name="KSO_WM_TAG_VERSION" val="3.0"/>
  <p:tag name="KSO_WM_BEAUTIFY_FLAG" val="#wm#"/>
  <p:tag name="KSO_WM_UNIT_PRESET_TEXT" val="单击此处添加页面的标题"/>
  <p:tag name="KSO_WM_UNIT_TEXT_TYPE" val="1"/>
</p:tagLst>
</file>

<file path=ppt/tags/tag22.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233314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314"/>
  <p:tag name="KSO_WM_SLIDE_TYPE" val="text"/>
  <p:tag name="KSO_WM_SLIDE_SUBTYPE" val="picTxt"/>
  <p:tag name="KSO_WM_SLIDE_SIZE" val="408.225*361.6"/>
  <p:tag name="KSO_WM_SLIDE_POSITION" val="47.2*131.8"/>
  <p:tag name="KSO_WM_SLIDE_LAYOUT" val="a_d_l"/>
  <p:tag name="KSO_WM_SLIDE_LAYOUT_CNT" val="1_1_1"/>
  <p:tag name="KSO_WM_SPECIAL_SOURCE" val="bdnull"/>
  <p:tag name="KSO_WM_DIAGRAM_GROUP_CODE" val="l1-1"/>
  <p:tag name="KSO_WM_SLIDE_DIAGTYPE" val="l"/>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PICID" val="{4e1b4bf2-4ebb-4e7c-931c-17544cd0d4b6}"/>
  <p:tag name="KSO_WM_UNIT_PICTURE_SUBTYPE" val="a"/>
  <p:tag name="KSO_WM_UNIT_VALUE" val="1781*142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 name="MH_PIC_SOURCE_TYPE" val="ai_match*TextGenerateImg**1751347066634_119.1_e5b3f452d0fc-slide-4"/>
</p:tagLst>
</file>

<file path=ppt/tags/tag2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VALUE" val="30"/>
  <p:tag name="KSO_WM_DIAGRAM_GROUP_CODE" val="l1-1"/>
  <p:tag name="KSO_WM_UNIT_PRESET_TEXT" val="单击此处添加页面的标题"/>
  <p:tag name="KSO_WM_UNIT_TEXT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64_1*l_i*1_1"/>
  <p:tag name="KSO_WM_TEMPLATE_CATEGORY" val="diagram"/>
  <p:tag name="KSO_WM_TEMPLATE_INDEX" val="20235664"/>
  <p:tag name="KSO_WM_UNIT_LAYERLEVEL" val="1_1"/>
  <p:tag name="KSO_WM_TAG_VERSION" val="3.0"/>
  <p:tag name="KSO_WM_UNIT_TYPE" val="l_i"/>
  <p:tag name="KSO_WM_UNIT_INDEX" val="1_1"/>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5664_1*l_h_i*1_1_1"/>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5664_1*l_h_a*1_1_1"/>
  <p:tag name="KSO_WM_TEMPLATE_CATEGORY" val="diagram"/>
  <p:tag name="KSO_WM_TEMPLATE_INDEX" val="20235664"/>
  <p:tag name="KSO_WM_UNIT_LAYERLEVEL" val="1_1_1"/>
  <p:tag name="KSO_WM_TAG_VERSION" val="3.0"/>
  <p:tag name="KSO_WM_UNIT_VALUE" val="25"/>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5664_1*l_h_f*1_1_1"/>
  <p:tag name="KSO_WM_TEMPLATE_CATEGORY" val="diagram"/>
  <p:tag name="KSO_WM_TEMPLATE_INDEX" val="20235664"/>
  <p:tag name="KSO_WM_UNIT_LAYERLEVEL" val="1_1_1"/>
  <p:tag name="KSO_WM_TAG_VERSION" val="3.0"/>
  <p:tag name="KSO_WM_UNIT_VALUE" val="111"/>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5664_1*l_h_i*1_2_1"/>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5664_1*l_h_a*1_2_1"/>
  <p:tag name="KSO_WM_TEMPLATE_CATEGORY" val="diagram"/>
  <p:tag name="KSO_WM_TEMPLATE_INDEX" val="20235664"/>
  <p:tag name="KSO_WM_UNIT_LAYERLEVEL" val="1_1_1"/>
  <p:tag name="KSO_WM_TAG_VERSION" val="3.0"/>
  <p:tag name="KSO_WM_UNIT_VALUE" val="25"/>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5664_1*l_h_f*1_2_1"/>
  <p:tag name="KSO_WM_TEMPLATE_CATEGORY" val="diagram"/>
  <p:tag name="KSO_WM_TEMPLATE_INDEX" val="20235664"/>
  <p:tag name="KSO_WM_UNIT_LAYERLEVEL" val="1_1_1"/>
  <p:tag name="KSO_WM_TAG_VERSION" val="3.0"/>
  <p:tag name="KSO_WM_UNIT_VALUE" val="111"/>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编辑添加正文内容，文字是您思想的提炼，为了最终演示发布的良好效果。根据需要可酌情增减文字，以便观者准确理解您所传达的信息。"/>
  <p:tag name="KSO_WM_UNIT_TEXT_FILL_FORE_SCHEMECOLOR_INDEX" val="1"/>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5664_1*l_h_i*1_1_2"/>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238.95000610351562,&quot;left&quot;:63.41251968503936,&quot;top&quot;:101.2249969482422,&quot;width&quot;:271.87496062992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UNIT_LINE_FORE_SCHEMECOLOR_INDEX" val="5"/>
</p:tagLst>
</file>

<file path=ppt/tags/tag232.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23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234.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235.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36.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408.05*186.55"/>
  <p:tag name="KSO_WM_SLIDE_POSITION" val="87.8997*272.733"/>
  <p:tag name="KSO_WM_TEMPLATE_INDEX" val="20233256"/>
  <p:tag name="KSO_WM_TEMPLATE_SUBCATEGORY" val="0"/>
  <p:tag name="KSO_WM_SLIDE_INDEX" val="1"/>
  <p:tag name="KSO_WM_TAG_VERSION" val="3.0"/>
  <p:tag name="KSO_WM_SLIDE_ID" val="custom20233256_1"/>
  <p:tag name="KSO_WM_SLIDE_ITEM_CNT" val="4"/>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56_1*i*1"/>
  <p:tag name="KSO_WM_TEMPLATE_CATEGORY" val="custom"/>
  <p:tag name="KSO_WM_TEMPLATE_INDEX" val="20233256"/>
  <p:tag name="KSO_WM_UNIT_LAYERLEVEL" val="1"/>
  <p:tag name="KSO_WM_TAG_VERSION" val="3.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VALUE" val="1226*96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56_1*d*1"/>
  <p:tag name="KSO_WM_TEMPLATE_CATEGORY" val="custom"/>
  <p:tag name="KSO_WM_TEMPLATE_INDEX" val="20233256"/>
  <p:tag name="KSO_WM_UNIT_LAYERLEVEL" val="1"/>
  <p:tag name="KSO_WM_TAG_VERSION" val="3.0"/>
  <p:tag name="KSO_WM_BEAUTIFY_FLAG" val="#wm#"/>
  <p:tag name="KSO_WM_UNIT_PICTURE_SUBTYPE" val="b"/>
  <p:tag name="MH_PIC_SOURCE_TYPE" val="ai_match*TextGenerateImg**1751347066634_119.1_e5b3f452d0fc-slide-6"/>
</p:tagLst>
</file>

<file path=ppt/tags/tag24.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256"/>
  <p:tag name="KSO_WM_UNIT_ID" val="custom20233256_1*a*1"/>
  <p:tag name="KSO_WM_UNIT_PRESET_TEXT" val="单击此处&#10;添加标题内容"/>
  <p:tag name="KSO_WM_UNIT_TEXT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56_1*i*2"/>
  <p:tag name="KSO_WM_TEMPLATE_CATEGORY" val="custom"/>
  <p:tag name="KSO_WM_TEMPLATE_INDEX" val="20233256"/>
  <p:tag name="KSO_WM_UNIT_LAYERLEVEL" val="1"/>
  <p:tag name="KSO_WM_TAG_VERSION" val="3.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55_3*l_h_f*1_2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392.55007874015746,&quot;left&quot;:35.51393700787403,&quot;top&quot;:66.78267716535436,&quot;width&quot;:460.46082066813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8"/>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具体内容，简明扼要地阐述您内容观点"/>
  <p:tag name="KSO_WM_UNIT_TEXT_FILL_FORE_SCHEMECOLOR_INDEX" val="1"/>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SLIDE_ID" val="diagram20233329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92.289*387.858"/>
  <p:tag name="KSO_WM_SLIDE_POSITION" val="83.1354*130.947"/>
  <p:tag name="KSO_WM_DIAGRAM_GROUP_CODE" val="l1-1"/>
  <p:tag name="KSO_WM_SLIDE_DIAGTYPE" val="l"/>
  <p:tag name="KSO_WM_TAG_VERSION" val="3.0"/>
  <p:tag name="KSO_WM_BEAUTIFY_FLAG" val="#wm#"/>
  <p:tag name="KSO_WM_TEMPLATE_CATEGORY" val="diagram"/>
  <p:tag name="KSO_WM_TEMPLATE_INDEX" val="20233329"/>
  <p:tag name="KSO_WM_SLIDE_LAYOUT" val="a_l"/>
  <p:tag name="KSO_WM_SLIDE_LAYOUT_CNT" val="1_1"/>
</p:tagLst>
</file>

<file path=ppt/tags/tag2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quot;left&quot;:28.06770888441188,&quot;top&quot;:58.65,&quot;width&quot;:700.63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a"/>
  <p:tag name="KSO_WM_UNIT_INDEX" val="1_1_1"/>
  <p:tag name="KSO_WM_UNIT_ID" val="diagram20233329_2*l_h_a*1_1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BEAUTIFY_FLAG" val="#wm#"/>
  <p:tag name="KSO_WM_UNIT_PRESET_TEXT" val="单击添加项标题"/>
  <p:tag name="KSO_WM_UNIT_TEXT_FILL_FORE_SCHEMECOLOR_INDEX" val="1"/>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quot;left&quot;:28.06770888441188,&quot;top&quot;:58.65,&quot;width&quot;:700.63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f"/>
  <p:tag name="KSO_WM_UNIT_INDEX" val="1_1_1"/>
  <p:tag name="KSO_WM_UNIT_ID" val="diagram20233329_2*l_h_f*1_1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UNIT_TEXT_LAYER_COUNT" val="1"/>
  <p:tag name="KSO_WM_BEAUTIFY_FLAG" val="#wm#"/>
  <p:tag name="KSO_WM_UNIT_PRESET_TEXT" val="单击此处添加文本具体内容，简明扼要地阐述您的内容观点。根据需要可酌情增减文字，以便观者准确地理解您传达的思想。"/>
  <p:tag name="KSO_WM_UNIT_TEXT_FILL_FORE_SCHEMECOLOR_INDEX" val="1"/>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28.06770888441188,&quot;top&quot;:58.65,&quot;width&quot;:700.639306640625}"/>
  <p:tag name="KSO_WM_DIAGRAM_VERSION" val="3"/>
  <p:tag name="KSO_WM_DIAGRAM_COLOR_TRICK" val="1"/>
  <p:tag name="KSO_WM_DIAGRAM_COLOR_TEXT_CAN_REMOVE" val="n"/>
  <p:tag name="KSO_WM_UNIT_VALUE" val="753*48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329_2*l_h_d*1_1_1"/>
  <p:tag name="KSO_WM_TEMPLATE_CATEGORY" val="diagram"/>
  <p:tag name="KSO_WM_TEMPLATE_INDEX" val="20233329"/>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MH_PIC_SOURCE_TYPE" val="ai_match*TextGenerateImg**1751347066634_119.1_e5b3f452d0fc-slide-7"/>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28.06770888441188,&quot;top&quot;:58.65,&quot;width&quot;:700.639306640625}"/>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29_2*l_h_i*1_1_1"/>
  <p:tag name="KSO_WM_TEMPLATE_CATEGORY" val="diagram"/>
  <p:tag name="KSO_WM_TEMPLATE_INDEX" val="2023332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FILL_FORE_SCHEMECOLOR_INDEX" val="14"/>
  <p:tag name="KSO_WM_UNIT_FILL_FORE_SCHEMECOLOR_INDEX_BRIGHTNESS" val="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TEXT_FILL_FORE_SCHEMECOLOR_INDEX" val="1"/>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28.06770888441188,&quot;top&quot;:58.65,&quot;width&quot;:700.639306640625}"/>
  <p:tag name="KSO_WM_DIAGRAM_VERSION" val="3"/>
  <p:tag name="KSO_WM_DIAGRAM_COLOR_TRICK" val="1"/>
  <p:tag name="KSO_WM_DIAGRAM_COLOR_TEXT_CAN_REMOVE" val="n"/>
  <p:tag name="KSO_WM_UNIT_VALUE" val="753*485"/>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329_2*l_h_d*1_2_1"/>
  <p:tag name="KSO_WM_TEMPLATE_CATEGORY" val="diagram"/>
  <p:tag name="KSO_WM_TEMPLATE_INDEX" val="20233329"/>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28.06770888441188,&quot;top&quot;:58.65,&quot;width&quot;:700.639306640625}"/>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29_2*l_h_i*1_2_1"/>
  <p:tag name="KSO_WM_TEMPLATE_CATEGORY" val="diagram"/>
  <p:tag name="KSO_WM_TEMPLATE_INDEX" val="2023332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FILL_FORE_SCHEMECOLOR_INDEX" val="14"/>
  <p:tag name="KSO_WM_UNIT_FILL_FORE_SCHEMECOLOR_INDEX_BRIGHTNESS" val="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quot;left&quot;:28.06770888441188,&quot;top&quot;:58.65,&quot;width&quot;:700.63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a"/>
  <p:tag name="KSO_WM_UNIT_INDEX" val="1_2_1"/>
  <p:tag name="KSO_WM_UNIT_ID" val="diagram20233329_2*l_h_a*1_2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BEAUTIFY_FLAG" val="#wm#"/>
  <p:tag name="KSO_WM_UNIT_PRESET_TEXT" val="单击添加项标题"/>
  <p:tag name="KSO_WM_UNIT_TEXT_FILL_FORE_SCHEMECOLOR_INDEX" val="1"/>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quot;left&quot;:28.06770888441188,&quot;top&quot;:58.65,&quot;width&quot;:700.63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f"/>
  <p:tag name="KSO_WM_UNIT_INDEX" val="1_2_1"/>
  <p:tag name="KSO_WM_UNIT_ID" val="diagram20233329_2*l_h_f*1_2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UNIT_TEXT_LAYER_COUNT" val="1"/>
  <p:tag name="KSO_WM_BEAUTIFY_FLAG" val="#wm#"/>
  <p:tag name="KSO_WM_UNIT_PRESET_TEXT" val="单击此处添加文本具体内容，简明扼要地阐述您的观点。可酌情增减文字，以便观者准确地理解您传达的思想。"/>
  <p:tag name="KSO_WM_UNIT_TEXT_FILL_FORE_SCHEMECOLOR_INDEX" val="1"/>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28.06770888441188,&quot;top&quot;:58.65,&quot;width&quot;:700.639306640625}"/>
  <p:tag name="KSO_WM_DIAGRAM_VERSION" val="3"/>
  <p:tag name="KSO_WM_DIAGRAM_COLOR_TRICK" val="1"/>
  <p:tag name="KSO_WM_DIAGRAM_COLOR_TEXT_CAN_REMOVE" val="n"/>
  <p:tag name="KSO_WM_UNIT_VALUE" val="753*485"/>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329_2*l_h_d*1_3_1"/>
  <p:tag name="KSO_WM_TEMPLATE_CATEGORY" val="diagram"/>
  <p:tag name="KSO_WM_TEMPLATE_INDEX" val="20233329"/>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387.85,&quot;left&quot;:28.06770888441188,&quot;top&quot;:58.65,&quot;width&quot;:700.639306640625}"/>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329_2*l_h_i*1_3_1"/>
  <p:tag name="KSO_WM_TEMPLATE_CATEGORY" val="diagram"/>
  <p:tag name="KSO_WM_TEMPLATE_INDEX" val="20233329"/>
  <p:tag name="KSO_WM_UNIT_LAYERLEVEL" val="1_1_1"/>
  <p:tag name="KSO_WM_TAG_VERSION" val="3.0"/>
  <p:tag name="KSO_WM_UNIT_FILL_FORE_SCHEMECOLOR_INDEX" val="14"/>
  <p:tag name="KSO_WM_UNIT_FILL_FORE_SCHEMECOLOR_INDEX_BRIGHTNESS" val="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TEXT_FILL_FORE_SCHEMECOLOR_INDEX" val="1"/>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quot;left&quot;:28.06770888441188,&quot;top&quot;:58.65,&quot;width&quot;:700.63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a"/>
  <p:tag name="KSO_WM_UNIT_INDEX" val="1_3_1"/>
  <p:tag name="KSO_WM_UNIT_ID" val="diagram20233329_2*l_h_a*1_3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BEAUTIFY_FLAG" val="#wm#"/>
  <p:tag name="KSO_WM_UNIT_PRESET_TEXT" val="单击添加项标题"/>
  <p:tag name="KSO_WM_UNIT_TEXT_FILL_FORE_SCHEMECOLOR_INDEX" val="1"/>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7.85,&quot;left&quot;:28.06770888441188,&quot;top&quot;:58.65,&quot;width&quot;:700.63930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YPE" val="l_h_f"/>
  <p:tag name="KSO_WM_UNIT_INDEX" val="1_3_1"/>
  <p:tag name="KSO_WM_UNIT_ID" val="diagram20233329_2*l_h_f*1_3_1"/>
  <p:tag name="KSO_WM_TEMPLATE_CATEGORY" val="diagram"/>
  <p:tag name="KSO_WM_TEMPLATE_INDEX" val="20233329"/>
  <p:tag name="KSO_WM_UNIT_LAYERLEVEL" val="1_1_1"/>
  <p:tag name="KSO_WM_TAG_VERSION" val="3.0"/>
  <p:tag name="KSO_WM_UNIT_TEXT_FILL_FORE_SCHEMECOLOR_INDEX_BRIGHTNESS" val="0.15"/>
  <p:tag name="KSO_WM_UNIT_TEXT_TYPE" val="1"/>
  <p:tag name="KSO_WM_UNIT_TEXT_LAYER_COUNT" val="1"/>
  <p:tag name="KSO_WM_BEAUTIFY_FLAG" val="#wm#"/>
  <p:tag name="KSO_WM_UNIT_PRESET_TEXT" val="单击此处添加文本具体内容，简明扼要地阐述您的内容观点。根据需要可酌情增减文字，以便观者准确地理解您传达的思想。"/>
  <p:tag name="KSO_WM_UNIT_TEXT_FILL_FORE_SCHEMECOLOR_INDEX" val="1"/>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custom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7"/>
  <p:tag name="KSO_WM_TEMPLATE_CATEGORY" val="custom"/>
</p:tagLst>
</file>

<file path=ppt/tags/tag257.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25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259.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26.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
  <p:tag name="KSO_WM_TEMPLATE_CATEGORY" val="custom"/>
</p:tagLst>
</file>

<file path=ppt/tags/tag260.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61.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62.xml><?xml version="1.0" encoding="utf-8"?>
<p:tagLst xmlns:a="http://schemas.openxmlformats.org/drawingml/2006/main" xmlns:r="http://schemas.openxmlformats.org/officeDocument/2006/relationships" xmlns:p="http://schemas.openxmlformats.org/presentationml/2006/main">
  <p:tag name="KSO_WM_SLIDE_ID" val="custom20231773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1773"/>
  <p:tag name="KSO_WM_SLIDE_TYPE" val="text"/>
  <p:tag name="KSO_WM_SLIDE_SUBTYPE" val="picTxt"/>
  <p:tag name="KSO_WM_SLIDE_SIZE" val="552.944*360.15"/>
  <p:tag name="KSO_WM_SLIDE_POSITION" val="49.2*134.05"/>
  <p:tag name="KSO_WM_SLIDE_LAYOUT" val="a_d_l"/>
  <p:tag name="KSO_WM_SLIDE_LAYOUT_CNT" val="1_1_1"/>
  <p:tag name="KSO_WM_SPECIAL_SOURCE" val="bdnull"/>
  <p:tag name="KSO_WM_DIAGRAM_GROUP_CODE" val="l1-1"/>
  <p:tag name="KSO_WM_SLIDE_DIAGTYPE" val="l"/>
</p:tagLst>
</file>

<file path=ppt/tags/tag2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773_1*a*1"/>
  <p:tag name="KSO_WM_TEMPLATE_CATEGORY" val="custom"/>
  <p:tag name="KSO_WM_TEMPLATE_INDEX" val="20231773"/>
  <p:tag name="KSO_WM_UNIT_LAYERLEVEL" val="1"/>
  <p:tag name="KSO_WM_TAG_VERSION" val="3.0"/>
  <p:tag name="KSO_WM_BEAUTIFY_FLAG" val="#wm#"/>
  <p:tag name="KSO_WM_UNIT_VALUE" val="30"/>
  <p:tag name="KSO_WM_DIAGRAM_GROUP_CODE" val="l1-1"/>
  <p:tag name="KSO_WM_UNIT_PRESET_TEXT" val="单击此处添加页面的标题"/>
  <p:tag name="KSO_WM_UNIT_TEXT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3_1*i*1"/>
  <p:tag name="KSO_WM_TEMPLATE_CATEGORY" val="custom"/>
  <p:tag name="KSO_WM_TEMPLATE_INDEX" val="20231773"/>
  <p:tag name="KSO_WM_UNIT_LAYERLEVEL" val="1"/>
  <p:tag name="KSO_WM_TAG_VERSION" val="3.0"/>
  <p:tag name="KSO_WM_BEAUTIFY_FLAG" val="#wm#"/>
  <p:tag name="KSO_WM_UNIT_FILL_FORE_SCHEMECOLOR_INDEX" val="5"/>
  <p:tag name="KSO_WM_UNIT_SHADOW_SCHEMECOLOR_INDEX" val="5"/>
  <p:tag name="KSO_WM_UNIT_TEXT_FILL_FORE_SCHEMECOLOR_INDEX" val="2"/>
  <p:tag name="KSO_WM_UNIT_TEXT_FILL_TYPE" val="1"/>
  <p:tag name="KSO_WM_UNIT_USESOURCEFORMAT_APPLY" val="1"/>
</p:tagLst>
</file>

<file path=ppt/tags/tag265.xml><?xml version="1.0" encoding="utf-8"?>
<p:tagLst xmlns:a="http://schemas.openxmlformats.org/drawingml/2006/main" xmlns:r="http://schemas.openxmlformats.org/officeDocument/2006/relationships" xmlns:p="http://schemas.openxmlformats.org/presentationml/2006/main">
  <p:tag name="KSO_WM_UNIT_VALUE" val="1908*107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73_1*d*1"/>
  <p:tag name="KSO_WM_TEMPLATE_CATEGORY" val="custom"/>
  <p:tag name="KSO_WM_TEMPLATE_INDEX" val="20231773"/>
  <p:tag name="KSO_WM_UNIT_LAYERLEVEL" val="1"/>
  <p:tag name="KSO_WM_TAG_VERSION" val="3.0"/>
  <p:tag name="KSO_WM_BEAUTIFY_FLAG" val="#wm#"/>
  <p:tag name="KSO_WM_UNIT_LINE_FORE_SCHEMECOLOR_INDEX" val="1"/>
  <p:tag name="KSO_WM_UNIT_LINE_FILL_TYPE" val="2"/>
  <p:tag name="KSO_WM_UNIT_USESOURCEFORMAT_APPLY" val="1"/>
  <p:tag name="KSO_WM_UNIT_PICTURE_SUBTYPE" val="b"/>
  <p:tag name="MH_PIC_SOURCE_TYPE" val="ai_match*TextGenerateImg**1751347066634_119.1_e5b3f452d0fc-slide-10"/>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545_3*l_i*1_1"/>
  <p:tag name="KSO_WM_TEMPLATE_CATEGORY" val="diagram"/>
  <p:tag name="KSO_WM_TEMPLATE_INDEX" val="20235545"/>
  <p:tag name="KSO_WM_UNIT_LAYERLEVEL" val="1_1"/>
  <p:tag name="KSO_WM_TAG_VERSION" val="3.0"/>
  <p:tag name="KSO_WM_BEAUTIFY_FLAG" val="#wm#"/>
  <p:tag name="KSO_WM_UNIT_TYPE" val="l_i"/>
  <p:tag name="KSO_WM_UNIT_INDEX" val="1_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545_3*l_h_f*1_1_1"/>
  <p:tag name="KSO_WM_TEMPLATE_CATEGORY" val="diagram"/>
  <p:tag name="KSO_WM_TEMPLATE_INDEX" val="20235545"/>
  <p:tag name="KSO_WM_UNIT_LAYERLEVEL" val="1_1_1"/>
  <p:tag name="KSO_WM_TAG_VERSION" val="3.0"/>
  <p:tag name="KSO_WM_BEAUTIFY_FLAG" val="#wm#"/>
  <p:tag name="KSO_WM_UNIT_TEXT_LAYER_COUNT" val="1"/>
  <p:tag name="KSO_WM_DIAGRAM_GROUP_CODE" val="l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545_3*l_h_a*1_1_1"/>
  <p:tag name="KSO_WM_TEMPLATE_CATEGORY" val="diagram"/>
  <p:tag name="KSO_WM_TEMPLATE_INDEX" val="20235545"/>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项目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545_3*l_h_f*1_2_1"/>
  <p:tag name="KSO_WM_TEMPLATE_CATEGORY" val="diagram"/>
  <p:tag name="KSO_WM_TEMPLATE_INDEX" val="20235545"/>
  <p:tag name="KSO_WM_UNIT_LAYERLEVEL" val="1_1_1"/>
  <p:tag name="KSO_WM_TAG_VERSION" val="3.0"/>
  <p:tag name="KSO_WM_BEAUTIFY_FLAG" val="#wm#"/>
  <p:tag name="KSO_WM_UNIT_TEXT_LAYER_COUNT" val="1"/>
  <p:tag name="KSO_WM_DIAGRAM_GROUP_CODE" val="l1-1"/>
  <p:tag name="KSO_WM_DIAGRAM_VERSION" val="3"/>
  <p:tag name="KSO_WM_DIAGRAM_COLOR_TRICK" val="1"/>
  <p:tag name="KSO_WM_DIAGRAM_COLOR_TEXT_CAN_REMOVE" val="n"/>
  <p:tag name="KSO_WM_UNIT_PRESET_TEXT" val="单击添加正文，文字是您思想的提炼，为了演示的良好效果。根据需要可酌情增减文字，以便观者准确理解您所传达的信息。"/>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
  <p:tag name="KSO_WM_TEMPLATE_CATEGORY" val="custom"/>
</p:tagLst>
</file>

<file path=ppt/tags/tag2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545_3*l_h_a*1_2_1"/>
  <p:tag name="KSO_WM_TEMPLATE_CATEGORY" val="diagram"/>
  <p:tag name="KSO_WM_TEMPLATE_INDEX" val="20235545"/>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项目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5545_3*l_h_f*1_3_1"/>
  <p:tag name="KSO_WM_TEMPLATE_CATEGORY" val="diagram"/>
  <p:tag name="KSO_WM_TEMPLATE_INDEX" val="20235545"/>
  <p:tag name="KSO_WM_UNIT_LAYERLEVEL" val="1_1_1"/>
  <p:tag name="KSO_WM_TAG_VERSION" val="3.0"/>
  <p:tag name="KSO_WM_BEAUTIFY_FLAG" val="#wm#"/>
  <p:tag name="KSO_WM_UNIT_TEXT_LAYER_COUNT" val="1"/>
  <p:tag name="KSO_WM_DIAGRAM_GROUP_CODE" val="l1-1"/>
  <p:tag name="KSO_WM_DIAGRAM_VERSION" val="3"/>
  <p:tag name="KSO_WM_DIAGRAM_COLOR_TRICK" val="1"/>
  <p:tag name="KSO_WM_DIAGRAM_COLOR_TEXT_CAN_REMOVE" val="n"/>
  <p:tag name="KSO_WM_UNIT_PRESET_TEXT" val="单击添加正文，文字是您思想的提炼，为了演示的良好效果。根据需要可酌情增减文字，以便观者准确理解您所传达的信息。"/>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5545_3*l_h_a*1_3_1"/>
  <p:tag name="KSO_WM_TEMPLATE_CATEGORY" val="diagram"/>
  <p:tag name="KSO_WM_TEMPLATE_INDEX" val="20235545"/>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项目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5545_3*l_h_f*1_4_1"/>
  <p:tag name="KSO_WM_TEMPLATE_CATEGORY" val="diagram"/>
  <p:tag name="KSO_WM_TEMPLATE_INDEX" val="20235545"/>
  <p:tag name="KSO_WM_UNIT_LAYERLEVEL" val="1_1_1"/>
  <p:tag name="KSO_WM_TAG_VERSION" val="3.0"/>
  <p:tag name="KSO_WM_BEAUTIFY_FLAG" val="#wm#"/>
  <p:tag name="KSO_WM_UNIT_TEXT_LAYER_COUNT" val="1"/>
  <p:tag name="KSO_WM_DIAGRAM_GROUP_CODE" val="l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5545_3*l_h_a*1_4_1"/>
  <p:tag name="KSO_WM_TEMPLATE_CATEGORY" val="diagram"/>
  <p:tag name="KSO_WM_TEMPLATE_INDEX" val="20235545"/>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添加项目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360.79998779296875,&quot;left&quot;:59.94449107252708,&quot;top&quot;:78.99996673343685,&quot;width&quot;:556.60550892747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5.xml><?xml version="1.0" encoding="utf-8"?>
<p:tagLst xmlns:a="http://schemas.openxmlformats.org/drawingml/2006/main" xmlns:r="http://schemas.openxmlformats.org/officeDocument/2006/relationships" xmlns:p="http://schemas.openxmlformats.org/presentationml/2006/main">
  <p:tag name="KSO_WM_SLIDE_ID" val="diagram20233315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15"/>
  <p:tag name="KSO_WM_SLIDE_TYPE" val="text"/>
  <p:tag name="KSO_WM_SLIDE_SUBTYPE" val="diag"/>
  <p:tag name="KSO_WM_SLIDE_SIZE" val="850.394*297.555"/>
  <p:tag name="KSO_WM_SLIDE_POSITION" val="54.8032*139.28"/>
  <p:tag name="KSO_WM_SLIDE_LAYOUT" val="a_l"/>
  <p:tag name="KSO_WM_SLIDE_LAYOUT_CNT" val="1_1"/>
  <p:tag name="KSO_WM_SPECIAL_SOURCE" val="bdnull"/>
  <p:tag name="KSO_WM_DIAGRAM_GROUP_CODE" val="l1-1"/>
  <p:tag name="KSO_WM_SLIDE_DIAGTYPE" val="l"/>
</p:tagLst>
</file>

<file path=ppt/tags/tag27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315_1*l_h_f*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Lst>
</file>

<file path=ppt/tags/tag2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15_1*l_h_a*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2"/>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TEXT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315_1*l_h_f*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Lst>
</file>

<file path=ppt/tags/tag2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15_1*l_h_a*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Lst>
</file>

<file path=ppt/tags/tag28.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
  <p:tag name="KSO_WM_TEMPLATE_CATEGORY" val="custom"/>
</p:tagLst>
</file>

<file path=ppt/tags/tag28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315_1*l_h_f*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2"/>
  <p:tag name="KSO_WM_DIAGRAM_VERSION" val="3"/>
  <p:tag name="KSO_WM_DIAGRAM_COLOR_TRICK" val="1"/>
  <p:tag name="KSO_WM_DIAGRAM_COLOR_TEXT_CAN_REMOVE" val="n"/>
  <p:tag name="KSO_WM_UNIT_PRESET_TEXT" val="单击此处添加内容，简明扼要地阐述观点。根据需要酌情增减文字&#10;"/>
  <p:tag name="KSO_WM_UNIT_TEXT_FILL_FORE_SCHEMECOLOR_INDEX" val="1"/>
  <p:tag name="KSO_WM_UNIT_TEXT_FILL_TYPE" val="1"/>
  <p:tag name="KSO_WM_UNIT_TEXT_TYPE" val="1"/>
  <p:tag name="KSO_WM_UNIT_TEXT_LAYER_COUNT" val="1"/>
</p:tagLst>
</file>

<file path=ppt/tags/tag2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15_1*l_h_a*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1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ai_match*VCG41N497639100**1751347066634_119.1_e5b3f452d0fc-slide-1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2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d*1_3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1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2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1*l_h_i*1_3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78.12480314960635,&quot;left&quot;:40.95314960629921,&quot;top&quot;:31.017322834645665,&quot;width&quot;:572.61779527559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custom7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7"/>
  <p:tag name="KSO_WM_TEMPLATE_CATEGORY" val="custom"/>
</p:tagLst>
</file>

<file path=ppt/tags/tag289.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29.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
  <p:tag name="KSO_WM_TEMPLATE_CATEGORY" val="custom"/>
</p:tagLst>
</file>

<file path=ppt/tags/tag29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291.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292.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93.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29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08.2*309.3"/>
  <p:tag name="KSO_WM_SLIDE_POSITION" val="504*182.6"/>
  <p:tag name="KSO_WM_SLIDE_SUBTYPE" val="picTxt"/>
  <p:tag name="KSO_WM_DIAGRAM_GROUP_CODE" val="l1-1"/>
  <p:tag name="KSO_WM_SLIDE_DIAGTYPE" val="l"/>
  <p:tag name="KSO_WM_SLIDE_LAYOUT_NAME" val="仅标题"/>
  <p:tag name="KSO_WM_TEMPLATE_INDEX" val="20232404"/>
  <p:tag name="KSO_WM_TEMPLATE_SUBCATEGORY" val="0"/>
  <p:tag name="KSO_WM_SLIDE_INDEX" val="1"/>
  <p:tag name="KSO_WM_TAG_VERSION" val="3.0"/>
  <p:tag name="KSO_WM_SLIDE_ID" val="custom20232404_1"/>
  <p:tag name="KSO_WM_SLIDE_ITEM_CNT" val="2"/>
</p:tagLst>
</file>

<file path=ppt/tags/tag295.xml><?xml version="1.0" encoding="utf-8"?>
<p:tagLst xmlns:a="http://schemas.openxmlformats.org/drawingml/2006/main" xmlns:r="http://schemas.openxmlformats.org/officeDocument/2006/relationships" xmlns:p="http://schemas.openxmlformats.org/presentationml/2006/main">
  <p:tag name="KSO_WM_UNIT_VALUE" val="921*122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04_1*d*1"/>
  <p:tag name="KSO_WM_TEMPLATE_CATEGORY" val="custom"/>
  <p:tag name="KSO_WM_TEMPLATE_INDEX" val="20232404"/>
  <p:tag name="KSO_WM_UNIT_LAYERLEVEL" val="1"/>
  <p:tag name="KSO_WM_TAG_VERSION" val="3.0"/>
  <p:tag name="KSO_WM_BEAUTIFY_FLAG" val="#wm#"/>
  <p:tag name="KSO_WM_UNIT_LINE_FORE_SCHEMECOLOR_INDEX" val="5"/>
  <p:tag name="KSO_WM_UNIT_LINE_FILL_TYPE" val="2"/>
  <p:tag name="KSO_WM_UNIT_USESOURCEFORMAT_APPLY" val="1"/>
  <p:tag name="KSO_WM_UNIT_PICTURE_SUBTYPE" val="b"/>
  <p:tag name="MH_PIC_SOURCE_TYPE" val="ai_match*TextGenerateImg**1751347066634_119.1_e5b3f452d0fc-slide-14"/>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2404"/>
  <p:tag name="KSO_WM_UNIT_ID" val="custom20232404_1*a*1"/>
  <p:tag name="KSO_WM_UNIT_TEXT_TYPE" val="1"/>
  <p:tag name="KSO_WM_UNIT_PRESET_TEXT" val="单击此处添加标题"/>
</p:tagLst>
</file>

<file path=ppt/tags/tag29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509_1*l_h_f*1_1_1"/>
  <p:tag name="KSO_WM_TEMPLATE_CATEGORY" val="diagram"/>
  <p:tag name="KSO_WM_TEMPLATE_INDEX" val="2023550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65.25,&quot;left&quot;:301.75,&quot;top&quot;:26.7,&quot;width&quot;:610.45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请尽量简明扼要地阐述您的内容观点。根据需要可酌情增减文字，以便观者能够准确地理解您传达的思想。"/>
  <p:tag name="KSO_WM_UNIT_TEXT_FILL_FORE_SCHEMECOLOR_INDEX" val="1"/>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509_1*l_h_a*1_1_1"/>
  <p:tag name="KSO_WM_TEMPLATE_CATEGORY" val="diagram"/>
  <p:tag name="KSO_WM_TEMPLATE_INDEX" val="2023550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添加项标题"/>
  <p:tag name="KSO_WM_UNIT_TEXT_FILL_FORE_SCHEMECOLOR_INDEX" val="1"/>
  <p:tag name="KSO_WM_UNIT_TEXT_FILL_TYPE" val="1"/>
  <p:tag name="KSO_WM_UNIT_TEXT_TYPE" val="1"/>
  <p:tag name="KSO_WM_DIAGRAM_MAX_ITEMCNT" val="4"/>
  <p:tag name="KSO_WM_DIAGRAM_MIN_ITEMCNT" val="2"/>
  <p:tag name="KSO_WM_DIAGRAM_VIRTUALLY_FRAME" val="{&quot;height&quot;:465.25,&quot;left&quot;:301.75,&quot;top&quot;:26.7,&quot;width&quot;:610.45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9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5509_1*l_h_i*1_1_1"/>
  <p:tag name="KSO_WM_TEMPLATE_CATEGORY" val="diagram"/>
  <p:tag name="KSO_WM_TEMPLATE_INDEX" val="20235509"/>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465.25,&quot;left&quot;:301.75,&quot;top&quot;:26.7,&quot;width&quot;:610.450006103515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
  <p:tag name="KSO_WM_TEMPLATE_CATEGORY" val="custom"/>
</p:tagLst>
</file>

<file path=ppt/tags/tag30.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
  <p:tag name="KSO_WM_TEMPLATE_CATEGORY" val="custom"/>
</p:tagLst>
</file>

<file path=ppt/tags/tag30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509_1*l_h_f*1_2_1"/>
  <p:tag name="KSO_WM_TEMPLATE_CATEGORY" val="diagram"/>
  <p:tag name="KSO_WM_TEMPLATE_INDEX" val="2023550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65.25,&quot;left&quot;:301.75,&quot;top&quot;:26.7,&quot;width&quot;:610.45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请尽量简明扼要地阐述您的内容观点。根据需要可酌情增减文字，以便观者能够准确地理解您传达的思想。"/>
  <p:tag name="KSO_WM_UNIT_TEXT_FILL_FORE_SCHEMECOLOR_INDEX" val="1"/>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509_1*l_h_a*1_2_1"/>
  <p:tag name="KSO_WM_TEMPLATE_CATEGORY" val="diagram"/>
  <p:tag name="KSO_WM_TEMPLATE_INDEX" val="2023550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添加项标题"/>
  <p:tag name="KSO_WM_UNIT_TEXT_FILL_FORE_SCHEMECOLOR_INDEX" val="1"/>
  <p:tag name="KSO_WM_UNIT_TEXT_FILL_TYPE" val="1"/>
  <p:tag name="KSO_WM_UNIT_TEXT_TYPE" val="1"/>
  <p:tag name="KSO_WM_DIAGRAM_MAX_ITEMCNT" val="4"/>
  <p:tag name="KSO_WM_DIAGRAM_MIN_ITEMCNT" val="2"/>
  <p:tag name="KSO_WM_DIAGRAM_VIRTUALLY_FRAME" val="{&quot;height&quot;:465.25,&quot;left&quot;:301.75,&quot;top&quot;:26.7,&quot;width&quot;:610.45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0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5509_1*l_h_i*1_2_1"/>
  <p:tag name="KSO_WM_TEMPLATE_CATEGORY" val="diagram"/>
  <p:tag name="KSO_WM_TEMPLATE_INDEX" val="20235509"/>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465.25,&quot;left&quot;:301.75,&quot;top&quot;:26.7,&quot;width&quot;:610.450006103515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03.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30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305.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306.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307.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308.xml><?xml version="1.0" encoding="utf-8"?>
<p:tagLst xmlns:a="http://schemas.openxmlformats.org/drawingml/2006/main" xmlns:r="http://schemas.openxmlformats.org/officeDocument/2006/relationships" xmlns:p="http://schemas.openxmlformats.org/presentationml/2006/main">
  <p:tag name="KSO_WM_SLIDE_ID" val="custom20233314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314"/>
  <p:tag name="KSO_WM_SLIDE_TYPE" val="text"/>
  <p:tag name="KSO_WM_SLIDE_SUBTYPE" val="picTxt"/>
  <p:tag name="KSO_WM_SLIDE_SIZE" val="408.225*361.6"/>
  <p:tag name="KSO_WM_SLIDE_POSITION" val="47.2*131.8"/>
  <p:tag name="KSO_WM_SLIDE_LAYOUT" val="a_d_l"/>
  <p:tag name="KSO_WM_SLIDE_LAYOUT_CNT" val="1_1_1"/>
  <p:tag name="KSO_WM_SPECIAL_SOURCE" val="bdnull"/>
  <p:tag name="KSO_WM_DIAGRAM_GROUP_CODE" val="l1-1"/>
  <p:tag name="KSO_WM_SLIDE_DIAGTYPE" val="l"/>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
  <p:tag name="KSO_WM_TEMPLATE_CATEGORY" val="custom"/>
</p:tagLst>
</file>

<file path=ppt/tags/tag310.xml><?xml version="1.0" encoding="utf-8"?>
<p:tagLst xmlns:a="http://schemas.openxmlformats.org/drawingml/2006/main" xmlns:r="http://schemas.openxmlformats.org/officeDocument/2006/relationships" xmlns:p="http://schemas.openxmlformats.org/presentationml/2006/main">
  <p:tag name="PICID" val="{4e1b4bf2-4ebb-4e7c-931c-17544cd0d4b6}"/>
  <p:tag name="KSO_WM_UNIT_PICTURE_SUBTYPE" val="a"/>
  <p:tag name="KSO_WM_UNIT_VALUE" val="1781*142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 name="MH_PIC_SOURCE_TYPE" val="ai_match*TextGenerateImg**1751347066634_119.1_e5b3f452d0fc-slide-16"/>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VALUE" val="30"/>
  <p:tag name="KSO_WM_DIAGRAM_GROUP_CODE" val="l1-1"/>
  <p:tag name="KSO_WM_UNIT_PRESET_TEXT" val="单击此处添加页面的标题"/>
  <p:tag name="KSO_WM_UNIT_TEXT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64_2*l_i*1_1"/>
  <p:tag name="KSO_WM_TEMPLATE_CATEGORY" val="diagram"/>
  <p:tag name="KSO_WM_TEMPLATE_INDEX" val="20235664"/>
  <p:tag name="KSO_WM_UNIT_LAYERLEVEL" val="1_1"/>
  <p:tag name="KSO_WM_TAG_VERSION" val="3.0"/>
  <p:tag name="KSO_WM_UNIT_TYPE" val="l_i"/>
  <p:tag name="KSO_WM_UNIT_INDEX" val="1_1"/>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5664_2*l_h_i*1_1_1"/>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5664_2*l_h_a*1_1_1"/>
  <p:tag name="KSO_WM_TEMPLATE_CATEGORY" val="diagram"/>
  <p:tag name="KSO_WM_TEMPLATE_INDEX" val="20235664"/>
  <p:tag name="KSO_WM_UNIT_LAYERLEVEL" val="1_1_1"/>
  <p:tag name="KSO_WM_TAG_VERSION" val="3.0"/>
  <p:tag name="KSO_WM_UNIT_VALUE" val="25"/>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5664_2*l_h_f*1_1_1"/>
  <p:tag name="KSO_WM_TEMPLATE_CATEGORY" val="diagram"/>
  <p:tag name="KSO_WM_TEMPLATE_INDEX" val="20235664"/>
  <p:tag name="KSO_WM_UNIT_LAYERLEVEL" val="1_1_1"/>
  <p:tag name="KSO_WM_TAG_VERSION" val="3.0"/>
  <p:tag name="KSO_WM_UNIT_VALUE" val="111"/>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5664_2*l_h_i*1_1_2"/>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UNIT_LINE_FORE_SCHEMECOLOR_INDEX" val="5"/>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5664_2*l_h_i*1_2_2"/>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UNIT_LINE_FORE_SCHEMECOLOR_INDEX" val="5"/>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5664_2*l_h_i*1_2_1"/>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5664_2*l_h_a*1_2_1"/>
  <p:tag name="KSO_WM_TEMPLATE_CATEGORY" val="diagram"/>
  <p:tag name="KSO_WM_TEMPLATE_INDEX" val="20235664"/>
  <p:tag name="KSO_WM_UNIT_LAYERLEVEL" val="1_1_1"/>
  <p:tag name="KSO_WM_TAG_VERSION" val="3.0"/>
  <p:tag name="KSO_WM_UNIT_VALUE" val="25"/>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
  <p:tag name="KSO_WM_TEMPLATE_CATEGORY" val="custom"/>
</p:tagLst>
</file>

<file path=ppt/tags/tag3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5664_2*l_h_f*1_2_1"/>
  <p:tag name="KSO_WM_TEMPLATE_CATEGORY" val="diagram"/>
  <p:tag name="KSO_WM_TEMPLATE_INDEX" val="20235664"/>
  <p:tag name="KSO_WM_UNIT_LAYERLEVEL" val="1_1_1"/>
  <p:tag name="KSO_WM_TAG_VERSION" val="3.0"/>
  <p:tag name="KSO_WM_UNIT_VALUE" val="111"/>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添加正文，文字是您思想的提炼，为了演示发布的良好效果。根据需要可酌情增减文字，以便观者准确理解您所传达的信息。"/>
  <p:tag name="KSO_WM_UNIT_TEXT_FILL_FORE_SCHEMECOLOR_INDEX" val="1"/>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5664_2*l_h_i*1_3_1"/>
  <p:tag name="KSO_WM_TEMPLATE_CATEGORY" val="diagram"/>
  <p:tag name="KSO_WM_TEMPLATE_INDEX" val="20235664"/>
  <p:tag name="KSO_WM_UNIT_LAYERLEVEL" val="1_1_1"/>
  <p:tag name="KSO_WM_TAG_VERSION" val="3.0"/>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5664_2*l_h_a*1_3_1"/>
  <p:tag name="KSO_WM_TEMPLATE_CATEGORY" val="diagram"/>
  <p:tag name="KSO_WM_TEMPLATE_INDEX" val="20235664"/>
  <p:tag name="KSO_WM_UNIT_LAYERLEVEL" val="1_1_1"/>
  <p:tag name="KSO_WM_TAG_VERSION" val="3.0"/>
  <p:tag name="KSO_WM_UNIT_VALUE" val="25"/>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5664_2*l_h_f*1_3_1"/>
  <p:tag name="KSO_WM_TEMPLATE_CATEGORY" val="diagram"/>
  <p:tag name="KSO_WM_TEMPLATE_INDEX" val="20235664"/>
  <p:tag name="KSO_WM_UNIT_LAYERLEVEL" val="1_1_1"/>
  <p:tag name="KSO_WM_TAG_VERSION" val="3.0"/>
  <p:tag name="KSO_WM_UNIT_VALUE" val="111"/>
  <p:tag name="KSO_WM_DIAGRAM_MAX_ITEMCNT" val="4"/>
  <p:tag name="KSO_WM_DIAGRAM_MIN_ITEMCNT" val="2"/>
  <p:tag name="KSO_WM_DIAGRAM_VIRTUALLY_FRAME" val="{&quot;height&quot;:411.49976377952754,&quot;left&quot;:31.8125244140625,&quot;top&quot;:70.30023622047244,&quot;width&quot;:411.965743302472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SLIDE_ID" val="custom20231928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1928"/>
  <p:tag name="KSO_WM_SLIDE_TYPE" val="text"/>
  <p:tag name="KSO_WM_SLIDE_SUBTYPE" val="picTxt"/>
  <p:tag name="KSO_WM_SLIDE_SIZE" val="408.15*358.45"/>
  <p:tag name="KSO_WM_SLIDE_POSITION" val="47.85*133.85"/>
  <p:tag name="KSO_WM_SLIDE_LAYOUT" val="a_d_l"/>
  <p:tag name="KSO_WM_SLIDE_LAYOUT_CNT" val="1_1_1"/>
  <p:tag name="KSO_WM_SPECIAL_SOURCE" val="bdnull"/>
  <p:tag name="KSO_WM_DIAGRAM_GROUP_CODE" val="l1-1"/>
  <p:tag name="KSO_WM_SLIDE_DIAGTYPE" val="l"/>
</p:tagLst>
</file>

<file path=ppt/tags/tag3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928_1*a*1"/>
  <p:tag name="KSO_WM_TEMPLATE_CATEGORY" val="custom"/>
  <p:tag name="KSO_WM_TEMPLATE_INDEX" val="20231928"/>
  <p:tag name="KSO_WM_UNIT_LAYERLEVEL" val="1"/>
  <p:tag name="KSO_WM_TAG_VERSION" val="3.0"/>
  <p:tag name="KSO_WM_BEAUTIFY_FLAG" val="#wm#"/>
  <p:tag name="KSO_WM_UNIT_VALUE" val="30"/>
  <p:tag name="KSO_WM_DIAGRAM_GROUP_CODE" val="l1-1"/>
  <p:tag name="KSO_WM_UNIT_PRESET_TEXT" val="单击此处添加标题"/>
  <p:tag name="KSO_WM_UNIT_TEXT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PICTURE_SUBTYPE" val="b"/>
  <p:tag name="KSO_WM_UNIT_VALUE" val="1904*160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928_1*d*1"/>
  <p:tag name="KSO_WM_TEMPLATE_CATEGORY" val="custom"/>
  <p:tag name="KSO_WM_TEMPLATE_INDEX" val="20231928"/>
  <p:tag name="KSO_WM_UNIT_LAYERLEVEL" val="1"/>
  <p:tag name="KSO_WM_TAG_VERSION" val="3.0"/>
  <p:tag name="KSO_WM_BEAUTIFY_FLAG" val="#wm#"/>
  <p:tag name="MH_PIC_SOURCE_TYPE" val="ai_match*TextGenerateImg**1751347066634_119.1_e5b3f452d0fc-slide-18"/>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5541_1*l_h_i*1_1_1"/>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UNIT_LINE_FORE_SCHEMECOLOR_INDEX" val="5"/>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gradient&quot;:[{&quot;brightness&quot;:0,&quot;colorType&quot;:1,&quot;foreColorIndex&quot;:5,&quot;pos&quot;:0.14000000059604645,&quot;transparency&quot;:0},{&quot;brightness&quot;:-0.25,&quot;colorType&quot;:1,&quot;foreColorIndex&quot;:5,&quot;pos&quot;:1,&quot;transparency&quot;:0}],&quot;type&quot;:3},&quot;glow&quot;:{&quot;colorType&quot;:0},&quot;line&quot;:{&quot;solidLine&quot;:{&quot;brightness&quot;:0,&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5541_1*l_h_i*1_1_2"/>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8"/>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solid&quot;:{&quot;brightness&quot;:0.800000011920929,&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5541_1*l_h_i*1_2_1"/>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type&quot;:0},&quot;glow&quot;:{&quot;colorType&quot;:0},&quot;line&quot;:{&quot;type&quot;:0},&quot;shadow&quot;:{&quot;brightness&quot;:0,&quot;colorType&quot;:1,&quot;foreColorIndex&quot;:5,&quot;transparency&quot;:0.7993299961090088},&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
  <p:tag name="KSO_WM_TEMPLATE_CATEGORY" val="custo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5541_1*l_h_i*1_2_2"/>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solid&quot;:{&quot;brightness&quot;:0,&quot;colorType&quot;:2,&quot;rgb&quot;:&quot;#ffffff&quot;,&quot;transparency&quot;:0.699999988079071},&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5541_1*l_h_i*1_2_3"/>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2.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541_1*l_h_f*1_2_1"/>
  <p:tag name="KSO_WM_TEMPLATE_CATEGORY" val="diagram"/>
  <p:tag name="KSO_WM_TEMPLATE_INDEX" val="20235541"/>
  <p:tag name="KSO_WM_UNIT_LAYERLEVEL" val="1_1_1"/>
  <p:tag name="KSO_WM_TAG_VERSION" val="3.0"/>
  <p:tag name="KSO_WM_BEAUTIFY_FLAG" val="#wm#"/>
  <p:tag name="KSO_WM_UNIT_VALUE" val="34"/>
  <p:tag name="KSO_WM_DIAGRAM_VERSION" val="3"/>
  <p:tag name="KSO_WM_DIAGRAM_COLOR_TRICK" val="1"/>
  <p:tag name="KSO_WM_DIAGRAM_COLOR_TEXT_CAN_REMOVE" val="n"/>
  <p:tag name="KSO_WM_UNIT_PRESET_TEXT" val="单击此处添加正文，文字是您思想的提炼，请言简意赅阐述内容。"/>
  <p:tag name="KSO_WM_UNIT_TEXT_FILL_FORE_SCHEMECOLOR_INDEX" val="1"/>
  <p:tag name="KSO_WM_UNIT_TEXT_FILL_TYPE" val="1"/>
  <p:tag name="KSO_WM_UNIT_TEXT_TYPE" val="1"/>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5541_1*l_h_a*1_2_1"/>
  <p:tag name="KSO_WM_TEMPLATE_CATEGORY" val="diagram"/>
  <p:tag name="KSO_WM_TEMPLATE_INDEX" val="20235541"/>
  <p:tag name="KSO_WM_UNIT_LAYERLEVEL" val="1_1_1"/>
  <p:tag name="KSO_WM_TAG_VERSION" val="3.0"/>
  <p:tag name="KSO_WM_BEAUTIFY_FLAG" val="#wm#"/>
  <p:tag name="KSO_WM_UNIT_VALUE" val="13"/>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5541_1*l_h_i*1_3_1"/>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UNIT_LINE_FORE_SCHEMECOLOR_INDEX" val="5"/>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gradient&quot;:[{&quot;brightness&quot;:0,&quot;colorType&quot;:1,&quot;foreColorIndex&quot;:5,&quot;pos&quot;:0.14000000059604645,&quot;transparency&quot;:0},{&quot;brightness&quot;:-0.25,&quot;colorType&quot;:1,&quot;foreColorIndex&quot;:5,&quot;pos&quot;:1,&quot;transparency&quot;:0}],&quot;type&quot;:3},&quot;glow&quot;:{&quot;colorType&quot;:0},&quot;line&quot;:{&quot;solidLine&quot;:{&quot;brightness&quot;:0,&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5541_1*l_h_i*1_3_2"/>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8"/>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solid&quot;:{&quot;brightness&quot;:0.800000011920929,&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6.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5541_1*l_h_f*1_3_1"/>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请言简阐述内容。"/>
  <p:tag name="KSO_WM_UNIT_TEXT_TYPE" val="1"/>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5541_1*l_h_a*1_3_1"/>
  <p:tag name="KSO_WM_TEMPLATE_CATEGORY" val="diagram"/>
  <p:tag name="KSO_WM_TEMPLATE_INDEX" val="2023554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项标题"/>
  <p:tag name="KSO_WM_UNIT_TEXT_TYPE" val="1"/>
  <p:tag name="KSO_WM_DIAGRAM_MAX_ITEMCNT" val="5"/>
  <p:tag name="KSO_WM_DIAGRAM_MIN_ITEMCNT" val="3"/>
  <p:tag name="KSO_WM_DIAGRAM_VIRTUALLY_FRAME" val="{&quot;height&quot;:419.62496673343685,&quot;left&quot;:47.849963681679036,&quot;top&quot;:73.55,&quot;width&quot;:40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8.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TEMPLATE_PLACEHOLDER_POS" val="0,0,624,540"/>
  <p:tag name="KSO_WM_SLIDE_SUBTYPE" val="pureTxt"/>
  <p:tag name="KSO_WM_SLIDE_ITEM_CNT" val="0"/>
  <p:tag name="KSO_WM_TEMPLATE_INDEX" val="7"/>
  <p:tag name="KSO_WM_SLIDE_THEME_ID" val="20239119"/>
  <p:tag name="KSO_WM_SLIDE_INDEX" val="3"/>
  <p:tag name="KSO_WM_BEAUTIFY_FLAG" val="#wm#"/>
  <p:tag name="KSO_WM_TEMPLATE_CATEGORY" val="custom"/>
  <p:tag name="KSO_WM_SLIDE_ID" val="custom7_3"/>
  <p:tag name="KSO_WM_SLIDE_LAYOUT" val="_a_e"/>
  <p:tag name="KSO_WM_SLIDE_LAYOUT_CNT" val="2_1_1"/>
</p:tagLst>
</file>

<file path=ppt/tags/tag33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3*a*1"/>
  <p:tag name="KSO_WM_UNIT_LAYERLEVEL" val="1"/>
  <p:tag name="KSO_WM_TEMPLATE_INDEX" val="7"/>
  <p:tag name="KSO_WM_TEMPLATE_CATEGORY" val="custom"/>
</p:tagLst>
</file>

<file path=ppt/tags/tag34.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
  <p:tag name="KSO_WM_TEMPLATE_CATEGORY" val="custom"/>
</p:tagLst>
</file>

<file path=ppt/tags/tag340.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7_3*e*1"/>
  <p:tag name="KSO_WM_UNIT_LAYERLEVEL" val="1"/>
  <p:tag name="KSO_WM_TEMPLATE_INDEX" val="7"/>
  <p:tag name="KSO_WM_TEMPLATE_CATEGORY" val="custom"/>
  <p:tag name="KSO_WM_UNIT_PRESET_TEXT" val="02"/>
</p:tagLst>
</file>

<file path=ppt/tags/tag341.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342.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3**"/>
  <p:tag name="KSO_WM_UNIT_LAYERLEVEL" val="1"/>
</p:tagLst>
</file>

<file path=ppt/tags/tag343.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TEMPLATE_PLACEHOLDER_POS" val="64,0,672,375"/>
  <p:tag name="KSO_WM_SLIDE_SUBTYPE" val="pureTxt"/>
  <p:tag name="KSO_WM_SLIDE_ITEM_CNT" val="0"/>
  <p:tag name="KSO_WM_TEMPLATE_INDEX" val="7"/>
  <p:tag name="KSO_WM_SLIDE_THEME_ID" val="20240447"/>
  <p:tag name="KSO_WM_SLIDE_INDEX" val="5"/>
  <p:tag name="KSO_WM_BEAUTIFY_FLAG" val="#wm#"/>
  <p:tag name="KSO_WM_TEMPLATE_CATEGORY" val="custom"/>
  <p:tag name="KSO_WM_SLIDE_ID" val="custom7_5"/>
  <p:tag name="KSO_WM_SLIDE_LAYOUT" val="_a_b_f_i"/>
  <p:tag name="KSO_WM_SLIDE_LAYOUT_CNT" val="2_1_1_1_11"/>
</p:tagLst>
</file>

<file path=ppt/tags/tag34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7_5*a*1"/>
  <p:tag name="KSO_WM_UNIT_LAYERLEVEL" val="1"/>
  <p:tag name="KSO_WM_TEMPLATE_INDEX" val="7"/>
  <p:tag name="KSO_WM_TEMPLATE_CATEGORY" val="custom"/>
</p:tagLst>
</file>

<file path=ppt/tags/tag345.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5**"/>
  <p:tag name="KSO_WM_UNIT_LAYERLEVEL" val="1"/>
</p:tagLst>
</file>

<file path=ppt/tags/tag346.xml><?xml version="1.0" encoding="utf-8"?>
<p:tagLst xmlns:a="http://schemas.openxmlformats.org/drawingml/2006/main" xmlns:r="http://schemas.openxmlformats.org/officeDocument/2006/relationships" xmlns:p="http://schemas.openxmlformats.org/presentationml/2006/main">
  <p:tag name="KSO_WM_TEMPLATE_INDEX" val="7"/>
  <p:tag name="KSO_WM_BEAUTIFY_FLAG" val="#wm#"/>
  <p:tag name="KSO_WM_TAG_VERSION" val="3.0"/>
  <p:tag name="KSO_WM_TEMPLATE_CATEGORY" val="custom"/>
  <p:tag name="KSO_WM_UNIT_ID" val="custom7_5**"/>
  <p:tag name="KSO_WM_UNIT_LAYERLEVEL" val="1"/>
</p:tagLst>
</file>

<file path=ppt/tags/tag35.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
  <p:tag name="KSO_WM_TEMPLATE_CATEGORY" val="custom"/>
</p:tagLst>
</file>

<file path=ppt/tags/tag36.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
  <p:tag name="KSO_WM_TEMPLATE_CATEGORY" val="custom"/>
</p:tagLst>
</file>

<file path=ppt/tags/tag37.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
  <p:tag name="KSO_WM_TEMPLATE_CATEGORY" val="custom"/>
</p:tagLst>
</file>

<file path=ppt/tags/tag38.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
  <p:tag name="KSO_WM_TEMPLATE_CATEGORY" val="custom"/>
</p:tagLst>
</file>

<file path=ppt/tags/tag39.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
  <p:tag name="KSO_WM_TEMPLATE_CATEGORY" val="custom"/>
</p:tagLst>
</file>

<file path=ppt/tags/tag4.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
  <p:tag name="KSO_WM_TEMPLATE_CATEGORY" val="custom"/>
</p:tagLst>
</file>

<file path=ppt/tags/tag40.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
  <p:tag name="KSO_WM_TEMPLATE_CATEGORY" val="custom"/>
</p:tagLst>
</file>

<file path=ppt/tags/tag41.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
  <p:tag name="KSO_WM_TEMPLATE_CATEGORY" val="custom"/>
</p:tagLst>
</file>

<file path=ppt/tags/tag42.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
  <p:tag name="KSO_WM_TEMPLATE_CATEGORY" val="custom"/>
</p:tagLst>
</file>

<file path=ppt/tags/tag43.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
  <p:tag name="KSO_WM_TEMPLATE_CATEGORY" val="custom"/>
</p:tagLst>
</file>

<file path=ppt/tags/tag44.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
  <p:tag name="KSO_WM_TEMPLATE_CATEGORY" val="custom"/>
</p:tagLst>
</file>

<file path=ppt/tags/tag45.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
  <p:tag name="KSO_WM_TEMPLATE_CATEGORY" val="custom"/>
</p:tagLst>
</file>

<file path=ppt/tags/tag46.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
  <p:tag name="KSO_WM_TEMPLATE_CATEGORY" val="custom"/>
</p:tagLst>
</file>

<file path=ppt/tags/tag47.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
  <p:tag name="KSO_WM_TEMPLATE_CATEGORY" val="custom"/>
</p:tagLst>
</file>

<file path=ppt/tags/tag48.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
  <p:tag name="KSO_WM_TEMPLATE_CATEGORY" val="custom"/>
</p:tagLst>
</file>

<file path=ppt/tags/tag49.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
  <p:tag name="KSO_WM_TEMPLATE_CATEGORY" val="custom"/>
</p:tagLst>
</file>

<file path=ppt/tags/tag5.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
  <p:tag name="KSO_WM_TEMPLATE_CATEGORY" val="custom"/>
</p:tagLst>
</file>

<file path=ppt/tags/tag5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
  <p:tag name="KSO_WM_TEMPLATE_CATEGORY" val="custom"/>
</p:tagLst>
</file>

<file path=ppt/tags/tag5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
  <p:tag name="KSO_WM_TEMPLATE_CATEGORY" val="custom"/>
</p:tagLst>
</file>

<file path=ppt/tags/tag5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
  <p:tag name="KSO_WM_TEMPLATE_CATEGORY" val="custom"/>
</p:tagLst>
</file>

<file path=ppt/tags/tag5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
  <p:tag name="KSO_WM_TEMPLATE_CATEGORY" val="custom"/>
</p:tagLst>
</file>

<file path=ppt/tags/tag5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
  <p:tag name="KSO_WM_TEMPLATE_CATEGORY" val="custom"/>
</p:tagLst>
</file>

<file path=ppt/tags/tag55.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
  <p:tag name="KSO_WM_TEMPLATE_CATEGORY" val="custom"/>
</p:tagLst>
</file>

<file path=ppt/tags/tag56.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
  <p:tag name="KSO_WM_TEMPLATE_CATEGORY" val="custom"/>
</p:tagLst>
</file>

<file path=ppt/tags/tag57.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
  <p:tag name="KSO_WM_TEMPLATE_CATEGORY" val="custom"/>
</p:tagLst>
</file>

<file path=ppt/tags/tag58.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
  <p:tag name="KSO_WM_TEMPLATE_CATEGORY" val="custom"/>
</p:tagLst>
</file>

<file path=ppt/tags/tag59.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
  <p:tag name="KSO_WM_TEMPLATE_CATEGORY" val="custom"/>
</p:tagLst>
</file>

<file path=ppt/tags/tag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
  <p:tag name="KSO_WM_TEMPLATE_CATEGORY" val="custom"/>
</p:tagLst>
</file>

<file path=ppt/tags/tag60.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
  <p:tag name="KSO_WM_TEMPLATE_CATEGORY" val="custom"/>
</p:tagLst>
</file>

<file path=ppt/tags/tag61.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2.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3.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4.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5.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6.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7.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
  <p:tag name="KSO_WM_TEMPLATE_CATEGORY" val="custom"/>
</p:tagLst>
</file>

<file path=ppt/tags/tag68.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
  <p:tag name="KSO_WM_TEMPLATE_CATEGORY" val="custom"/>
</p:tagLst>
</file>

<file path=ppt/tags/tag69.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
  <p:tag name="KSO_WM_TEMPLATE_CATEGORY" val="custom"/>
</p:tagLst>
</file>

<file path=ppt/tags/tag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
  <p:tag name="KSO_WM_TEMPLATE_CATEGORY" val="custom"/>
</p:tagLst>
</file>

<file path=ppt/tags/tag70.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
  <p:tag name="KSO_WM_TEMPLATE_CATEGORY" val="custom"/>
</p:tagLst>
</file>

<file path=ppt/tags/tag71.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
  <p:tag name="KSO_WM_TEMPLATE_CATEGORY" val="custom"/>
</p:tagLst>
</file>

<file path=ppt/tags/tag72.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
  <p:tag name="KSO_WM_TEMPLATE_CATEGORY" val="custom"/>
</p:tagLst>
</file>

<file path=ppt/tags/tag73.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
  <p:tag name="KSO_WM_TEMPLATE_CATEGORY" val="custom"/>
</p:tagLst>
</file>

<file path=ppt/tags/tag74.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
  <p:tag name="KSO_WM_TEMPLATE_CATEGORY" val="custom"/>
</p:tagLst>
</file>

<file path=ppt/tags/tag75.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
  <p:tag name="KSO_WM_TEMPLATE_CATEGORY" val="custom"/>
</p:tagLst>
</file>

<file path=ppt/tags/tag76.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
  <p:tag name="KSO_WM_TEMPLATE_CATEGORY" val="custom"/>
</p:tagLst>
</file>

<file path=ppt/tags/tag77.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
  <p:tag name="KSO_WM_TEMPLATE_CATEGORY" val="custom"/>
</p:tagLst>
</file>

<file path=ppt/tags/tag78.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
  <p:tag name="KSO_WM_TEMPLATE_CATEGORY" val="custom"/>
</p:tagLst>
</file>

<file path=ppt/tags/tag79.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
  <p:tag name="KSO_WM_TEMPLATE_CATEGORY" val="custom"/>
</p:tagLst>
</file>

<file path=ppt/tags/tag8.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
  <p:tag name="KSO_WM_TEMPLATE_CATEGORY" val="custom"/>
</p:tagLst>
</file>

<file path=ppt/tags/tag80.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1.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2.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3.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4.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5.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6.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7.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8.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
  <p:tag name="KSO_WM_TEMPLATE_CATEGORY" val="custom"/>
</p:tagLst>
</file>

<file path=ppt/tags/tag89.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
  <p:tag name="KSO_WM_TEMPLATE_CATEGORY" val="custom"/>
</p:tagLst>
</file>

<file path=ppt/tags/tag90.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1.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2.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3.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4.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5.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6.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7.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8.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ags/tag99.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
  <p:tag name="KSO_WM_TEMPLATE_CATEGORY" val="custom"/>
</p:tagLst>
</file>

<file path=ppt/theme/theme1.xml><?xml version="1.0" encoding="utf-8"?>
<a:theme xmlns:a="http://schemas.openxmlformats.org/drawingml/2006/main" name="1_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Poppins"/>
        <a:ea typeface="宋体"/>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oppins"/>
        <a:ea typeface="宋体"/>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2580</Words>
  <Application>Microsoft Office PowerPoint</Application>
  <PresentationFormat>全屏显示(16:9)</PresentationFormat>
  <Paragraphs>246</Paragraphs>
  <Slides>27</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微软雅黑</vt:lpstr>
      <vt:lpstr>Arial Unicode MS</vt:lpstr>
      <vt:lpstr>Poppins</vt:lpstr>
      <vt:lpstr>Arial</vt:lpstr>
      <vt:lpstr>Anaheim</vt:lpstr>
      <vt:lpstr>宋体</vt:lpstr>
      <vt:lpstr>Nunito Light</vt:lpstr>
      <vt:lpstr>1_Clean and Neat Style Portfolio by Slidesgo</vt:lpstr>
      <vt:lpstr>单源增强系统</vt:lpstr>
      <vt:lpstr>目录</vt:lpstr>
      <vt:lpstr>总体架构概述</vt:lpstr>
      <vt:lpstr>PowerPoint 演示文稿</vt:lpstr>
      <vt:lpstr>架构模型</vt:lpstr>
      <vt:lpstr>PowerPoint 演示文稿</vt:lpstr>
      <vt:lpstr>提取物品名称模块</vt:lpstr>
      <vt:lpstr>PowerPoint 演示文稿</vt:lpstr>
      <vt:lpstr>特殊情况处理</vt:lpstr>
      <vt:lpstr>裁剪图片模块</vt:lpstr>
      <vt:lpstr>核心逻辑</vt:lpstr>
      <vt:lpstr>数据对比</vt:lpstr>
      <vt:lpstr>PowerPoint 演示文稿</vt:lpstr>
      <vt:lpstr>数据清洗模块</vt:lpstr>
      <vt:lpstr>清洗规则优先级</vt:lpstr>
      <vt:lpstr>PowerPoint 演示文稿</vt:lpstr>
      <vt:lpstr>PowerPoint 演示文稿</vt:lpstr>
      <vt:lpstr>清洗结果</vt:lpstr>
      <vt:lpstr>图片描述生成模块</vt:lpstr>
      <vt:lpstr>模型行为与输出示例</vt:lpstr>
      <vt:lpstr>数据重排序与最终回答生成模块</vt:lpstr>
      <vt:lpstr>数据重排序算法流程</vt:lpstr>
      <vt:lpstr>最终回答生成模板与约束</vt:lpstr>
      <vt:lpstr>Agent测试结果</vt:lpstr>
      <vt:lpstr>测试结果</vt:lpstr>
      <vt:lpstr>测试结果例子</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多模态混合架构技术解析与改进</dc:title>
  <dc:creator>V</dc:creator>
  <cp:lastModifiedBy>Vincent Maxillion</cp:lastModifiedBy>
  <cp:revision>5</cp:revision>
  <dcterms:created xsi:type="dcterms:W3CDTF">2025-07-01T06:05:00Z</dcterms:created>
  <dcterms:modified xsi:type="dcterms:W3CDTF">2025-07-01T14:37:53Z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B3B14010E2644CB093F576B442C8426C_12</vt:lpwstr>
  </property>
  <property fmtid="{D5CDD505-2E9C-101B-9397-08002B2CF9AE}" pid="3" name="KSOProductBuildVer">
    <vt:lpwstr>2052-12.1.0.21541</vt:lpwstr>
  </property>
</Properties>
</file>